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7"/>
  </p:notesMasterIdLst>
  <p:handoutMasterIdLst>
    <p:handoutMasterId r:id="rId38"/>
  </p:handoutMasterIdLst>
  <p:sldIdLst>
    <p:sldId id="256" r:id="rId6"/>
    <p:sldId id="4571" r:id="rId7"/>
    <p:sldId id="4567" r:id="rId8"/>
    <p:sldId id="4569" r:id="rId9"/>
    <p:sldId id="4570" r:id="rId10"/>
    <p:sldId id="4568" r:id="rId11"/>
    <p:sldId id="4579" r:id="rId12"/>
    <p:sldId id="4572" r:id="rId13"/>
    <p:sldId id="4574" r:id="rId14"/>
    <p:sldId id="4585" r:id="rId15"/>
    <p:sldId id="4573" r:id="rId16"/>
    <p:sldId id="4587" r:id="rId17"/>
    <p:sldId id="4588" r:id="rId18"/>
    <p:sldId id="4584" r:id="rId19"/>
    <p:sldId id="4582" r:id="rId20"/>
    <p:sldId id="4575" r:id="rId21"/>
    <p:sldId id="4589" r:id="rId22"/>
    <p:sldId id="4586" r:id="rId23"/>
    <p:sldId id="4576" r:id="rId24"/>
    <p:sldId id="4577" r:id="rId25"/>
    <p:sldId id="4590" r:id="rId26"/>
    <p:sldId id="4591" r:id="rId27"/>
    <p:sldId id="4592" r:id="rId28"/>
    <p:sldId id="4593" r:id="rId29"/>
    <p:sldId id="4595" r:id="rId30"/>
    <p:sldId id="4594" r:id="rId31"/>
    <p:sldId id="4580" r:id="rId32"/>
    <p:sldId id="4581" r:id="rId33"/>
    <p:sldId id="4583" r:id="rId34"/>
    <p:sldId id="4547" r:id="rId35"/>
    <p:sldId id="257" r:id="rId36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569809E-649B-4BAC-8A58-05D789328574}">
          <p14:sldIdLst>
            <p14:sldId id="256"/>
            <p14:sldId id="4571"/>
            <p14:sldId id="4567"/>
            <p14:sldId id="4569"/>
            <p14:sldId id="4570"/>
            <p14:sldId id="4568"/>
            <p14:sldId id="4579"/>
            <p14:sldId id="4572"/>
          </p14:sldIdLst>
        </p14:section>
        <p14:section name="Management Groups" id="{A2799ECE-422C-483A-BCBF-80C2BA93B7EA}">
          <p14:sldIdLst>
            <p14:sldId id="4574"/>
            <p14:sldId id="4585"/>
          </p14:sldIdLst>
        </p14:section>
        <p14:section name="Policy" id="{0CB337EE-385B-4BE3-AF9D-0551ECE1B9F2}">
          <p14:sldIdLst>
            <p14:sldId id="4573"/>
            <p14:sldId id="4587"/>
            <p14:sldId id="4588"/>
            <p14:sldId id="4584"/>
            <p14:sldId id="4582"/>
          </p14:sldIdLst>
        </p14:section>
        <p14:section name="Blueprints" id="{97D21E2C-5711-459C-9B97-50E813E53FA1}">
          <p14:sldIdLst>
            <p14:sldId id="4575"/>
            <p14:sldId id="4589"/>
            <p14:sldId id="4586"/>
            <p14:sldId id="4576"/>
            <p14:sldId id="4577"/>
            <p14:sldId id="4590"/>
          </p14:sldIdLst>
        </p14:section>
        <p14:section name="Cost Management" id="{8C83D065-A946-42BF-B45F-7D672AECFBBE}">
          <p14:sldIdLst>
            <p14:sldId id="4591"/>
            <p14:sldId id="4592"/>
            <p14:sldId id="4593"/>
            <p14:sldId id="4595"/>
            <p14:sldId id="4594"/>
          </p14:sldIdLst>
        </p14:section>
        <p14:section name="Demo" id="{7530DA89-0CFC-4828-82E1-53D171377478}">
          <p14:sldIdLst>
            <p14:sldId id="4580"/>
            <p14:sldId id="4581"/>
          </p14:sldIdLst>
        </p14:section>
        <p14:section name="Resources" id="{695FEE8B-B2A0-4858-AD1F-0051E41C97D6}">
          <p14:sldIdLst>
            <p14:sldId id="4583"/>
            <p14:sldId id="4547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813"/>
    <a:srgbClr val="1D8CCB"/>
    <a:srgbClr val="404040"/>
    <a:srgbClr val="F97923"/>
    <a:srgbClr val="662985"/>
    <a:srgbClr val="1F8CCB"/>
    <a:srgbClr val="60C0EE"/>
    <a:srgbClr val="505050"/>
    <a:srgbClr val="1D8DCB"/>
    <a:srgbClr val="21B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6" autoAdjust="0"/>
    <p:restoredTop sz="94962" autoAdjust="0"/>
  </p:normalViewPr>
  <p:slideViewPr>
    <p:cSldViewPr snapToGrid="0">
      <p:cViewPr>
        <p:scale>
          <a:sx n="88" d="100"/>
          <a:sy n="88" d="100"/>
        </p:scale>
        <p:origin x="90" y="10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29/08/2019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ecurity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blueprints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governance/blueprints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polic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blueprint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itshowcase/enabling-enterprise-governance-in-azur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blueprints are in </a:t>
            </a:r>
            <a:r>
              <a:rPr lang="en-GB" dirty="0">
                <a:hlinkClick r:id="rId3"/>
              </a:rPr>
              <a:t>https://docs.microsoft.com/en-us/azure/security/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42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blueprints are in </a:t>
            </a:r>
            <a:r>
              <a:rPr lang="en-GB" dirty="0">
                <a:hlinkClick r:id="rId3"/>
              </a:rPr>
              <a:t>https://azure.microsoft.com/en-us/services/blueprints/</a:t>
            </a:r>
            <a:r>
              <a:rPr lang="en-GB" dirty="0"/>
              <a:t> and </a:t>
            </a:r>
            <a:r>
              <a:rPr lang="en-GB" dirty="0">
                <a:hlinkClick r:id="rId4"/>
              </a:rPr>
              <a:t>https://docs.microsoft.com/en-us/azure/governance/blueprints/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57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080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https://github.com/Azure/azure-policy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368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304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390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is 6’ 15’’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937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https://github.com/Azure/azure-blueprints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893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Case study for MS: </a:t>
            </a:r>
            <a:r>
              <a:rPr lang="en-GB" dirty="0">
                <a:hlinkClick r:id="rId3"/>
              </a:rPr>
              <a:t>https://www.microsoft.com/en-us/itshowcase/enabling-enterprise-governance-in-azure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2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1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47.jpeg"/><Relationship Id="rId4" Type="http://schemas.openxmlformats.org/officeDocument/2006/relationships/image" Target="../media/image3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46.png"/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png"/><Relationship Id="rId5" Type="http://schemas.openxmlformats.org/officeDocument/2006/relationships/image" Target="../media/image48.png"/><Relationship Id="rId4" Type="http://schemas.openxmlformats.org/officeDocument/2006/relationships/image" Target="../media/image7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1.png"/><Relationship Id="rId21" Type="http://schemas.openxmlformats.org/officeDocument/2006/relationships/image" Target="../media/image96.png"/><Relationship Id="rId34" Type="http://schemas.openxmlformats.org/officeDocument/2006/relationships/image" Target="../media/image109.png"/><Relationship Id="rId42" Type="http://schemas.openxmlformats.org/officeDocument/2006/relationships/image" Target="../media/image117.png"/><Relationship Id="rId47" Type="http://schemas.openxmlformats.org/officeDocument/2006/relationships/image" Target="../media/image122.png"/><Relationship Id="rId50" Type="http://schemas.microsoft.com/office/2007/relationships/hdphoto" Target="../media/hdphoto6.wdp"/><Relationship Id="rId55" Type="http://schemas.openxmlformats.org/officeDocument/2006/relationships/image" Target="../media/image127.png"/><Relationship Id="rId63" Type="http://schemas.openxmlformats.org/officeDocument/2006/relationships/image" Target="../media/image133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6" Type="http://schemas.openxmlformats.org/officeDocument/2006/relationships/image" Target="../media/image92.png"/><Relationship Id="rId29" Type="http://schemas.openxmlformats.org/officeDocument/2006/relationships/image" Target="../media/image104.png"/><Relationship Id="rId11" Type="http://schemas.openxmlformats.org/officeDocument/2006/relationships/image" Target="../media/image88.png"/><Relationship Id="rId24" Type="http://schemas.openxmlformats.org/officeDocument/2006/relationships/image" Target="../media/image99.png"/><Relationship Id="rId32" Type="http://schemas.openxmlformats.org/officeDocument/2006/relationships/image" Target="../media/image107.png"/><Relationship Id="rId37" Type="http://schemas.openxmlformats.org/officeDocument/2006/relationships/image" Target="../media/image112.png"/><Relationship Id="rId40" Type="http://schemas.openxmlformats.org/officeDocument/2006/relationships/image" Target="../media/image115.jpeg"/><Relationship Id="rId45" Type="http://schemas.openxmlformats.org/officeDocument/2006/relationships/image" Target="../media/image120.svg"/><Relationship Id="rId53" Type="http://schemas.microsoft.com/office/2007/relationships/hdphoto" Target="../media/hdphoto7.wdp"/><Relationship Id="rId58" Type="http://schemas.openxmlformats.org/officeDocument/2006/relationships/image" Target="../media/image130.png"/><Relationship Id="rId66" Type="http://schemas.microsoft.com/office/2007/relationships/hdphoto" Target="../media/hdphoto10.wdp"/><Relationship Id="rId5" Type="http://schemas.openxmlformats.org/officeDocument/2006/relationships/image" Target="../media/image83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10.svg"/><Relationship Id="rId43" Type="http://schemas.openxmlformats.org/officeDocument/2006/relationships/image" Target="../media/image118.jpeg"/><Relationship Id="rId48" Type="http://schemas.microsoft.com/office/2007/relationships/hdphoto" Target="../media/hdphoto5.wdp"/><Relationship Id="rId56" Type="http://schemas.openxmlformats.org/officeDocument/2006/relationships/image" Target="../media/image128.svg"/><Relationship Id="rId64" Type="http://schemas.openxmlformats.org/officeDocument/2006/relationships/image" Target="../media/image134.png"/><Relationship Id="rId8" Type="http://schemas.openxmlformats.org/officeDocument/2006/relationships/image" Target="../media/image86.png"/><Relationship Id="rId51" Type="http://schemas.openxmlformats.org/officeDocument/2006/relationships/image" Target="../media/image124.png"/><Relationship Id="rId3" Type="http://schemas.microsoft.com/office/2007/relationships/hdphoto" Target="../media/hdphoto1.wdp"/><Relationship Id="rId12" Type="http://schemas.openxmlformats.org/officeDocument/2006/relationships/image" Target="../media/image89.jpg"/><Relationship Id="rId17" Type="http://schemas.openxmlformats.org/officeDocument/2006/relationships/image" Target="../media/image93.svg"/><Relationship Id="rId25" Type="http://schemas.openxmlformats.org/officeDocument/2006/relationships/image" Target="../media/image100.jpeg"/><Relationship Id="rId33" Type="http://schemas.openxmlformats.org/officeDocument/2006/relationships/image" Target="../media/image108.png"/><Relationship Id="rId38" Type="http://schemas.openxmlformats.org/officeDocument/2006/relationships/image" Target="../media/image113.png"/><Relationship Id="rId46" Type="http://schemas.openxmlformats.org/officeDocument/2006/relationships/image" Target="../media/image121.png"/><Relationship Id="rId59" Type="http://schemas.microsoft.com/office/2007/relationships/hdphoto" Target="../media/hdphoto8.wdp"/><Relationship Id="rId20" Type="http://schemas.openxmlformats.org/officeDocument/2006/relationships/image" Target="../media/image95.png"/><Relationship Id="rId41" Type="http://schemas.openxmlformats.org/officeDocument/2006/relationships/image" Target="../media/image116.jpeg"/><Relationship Id="rId54" Type="http://schemas.openxmlformats.org/officeDocument/2006/relationships/image" Target="../media/image126.png"/><Relationship Id="rId62" Type="http://schemas.openxmlformats.org/officeDocument/2006/relationships/image" Target="../media/image13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4.png"/><Relationship Id="rId15" Type="http://schemas.openxmlformats.org/officeDocument/2006/relationships/image" Target="../media/image91.jpe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36" Type="http://schemas.openxmlformats.org/officeDocument/2006/relationships/image" Target="../media/image111.png"/><Relationship Id="rId49" Type="http://schemas.openxmlformats.org/officeDocument/2006/relationships/image" Target="../media/image123.png"/><Relationship Id="rId57" Type="http://schemas.openxmlformats.org/officeDocument/2006/relationships/image" Target="../media/image129.png"/><Relationship Id="rId10" Type="http://schemas.openxmlformats.org/officeDocument/2006/relationships/image" Target="../media/image87.png"/><Relationship Id="rId31" Type="http://schemas.openxmlformats.org/officeDocument/2006/relationships/image" Target="../media/image106.png"/><Relationship Id="rId44" Type="http://schemas.openxmlformats.org/officeDocument/2006/relationships/image" Target="../media/image119.png"/><Relationship Id="rId52" Type="http://schemas.openxmlformats.org/officeDocument/2006/relationships/image" Target="../media/image125.png"/><Relationship Id="rId60" Type="http://schemas.openxmlformats.org/officeDocument/2006/relationships/image" Target="../media/image131.png"/><Relationship Id="rId65" Type="http://schemas.openxmlformats.org/officeDocument/2006/relationships/image" Target="../media/image135.png"/><Relationship Id="rId4" Type="http://schemas.openxmlformats.org/officeDocument/2006/relationships/image" Target="../media/image82.png"/><Relationship Id="rId9" Type="http://schemas.microsoft.com/office/2007/relationships/hdphoto" Target="../media/hdphoto2.wdp"/><Relationship Id="rId13" Type="http://schemas.openxmlformats.org/officeDocument/2006/relationships/image" Target="../media/image90.png"/><Relationship Id="rId18" Type="http://schemas.openxmlformats.org/officeDocument/2006/relationships/image" Target="../media/image94.png"/><Relationship Id="rId39" Type="http://schemas.openxmlformats.org/officeDocument/2006/relationships/image" Target="../media/image114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9.png"/><Relationship Id="rId11" Type="http://schemas.openxmlformats.org/officeDocument/2006/relationships/image" Target="../media/image48.png"/><Relationship Id="rId5" Type="http://schemas.openxmlformats.org/officeDocument/2006/relationships/image" Target="../media/image138.png"/><Relationship Id="rId10" Type="http://schemas.openxmlformats.org/officeDocument/2006/relationships/image" Target="../media/image142.jpeg"/><Relationship Id="rId4" Type="http://schemas.openxmlformats.org/officeDocument/2006/relationships/image" Target="../media/image137.png"/><Relationship Id="rId9" Type="http://schemas.openxmlformats.org/officeDocument/2006/relationships/image" Target="../media/image4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3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3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76.png"/><Relationship Id="rId2" Type="http://schemas.openxmlformats.org/officeDocument/2006/relationships/image" Target="../media/image136.png"/><Relationship Id="rId16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4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42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6.png"/><Relationship Id="rId7" Type="http://schemas.openxmlformats.org/officeDocument/2006/relationships/image" Target="../media/image44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2.jpeg"/><Relationship Id="rId5" Type="http://schemas.openxmlformats.org/officeDocument/2006/relationships/image" Target="../media/image140.png"/><Relationship Id="rId4" Type="http://schemas.openxmlformats.org/officeDocument/2006/relationships/image" Target="../media/image4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6.png"/><Relationship Id="rId5" Type="http://schemas.openxmlformats.org/officeDocument/2006/relationships/image" Target="../media/image67.png"/><Relationship Id="rId10" Type="http://schemas.openxmlformats.org/officeDocument/2006/relationships/image" Target="../media/image142.jpeg"/><Relationship Id="rId4" Type="http://schemas.openxmlformats.org/officeDocument/2006/relationships/image" Target="../media/image159.png"/><Relationship Id="rId9" Type="http://schemas.openxmlformats.org/officeDocument/2006/relationships/image" Target="../media/image14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3.png"/><Relationship Id="rId5" Type="http://schemas.openxmlformats.org/officeDocument/2006/relationships/image" Target="../media/image142.jpeg"/><Relationship Id="rId4" Type="http://schemas.openxmlformats.org/officeDocument/2006/relationships/image" Target="../media/image45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3.png"/><Relationship Id="rId11" Type="http://schemas.openxmlformats.org/officeDocument/2006/relationships/image" Target="../media/image4.png"/><Relationship Id="rId5" Type="http://schemas.openxmlformats.org/officeDocument/2006/relationships/image" Target="../media/image168.png"/><Relationship Id="rId10" Type="http://schemas.openxmlformats.org/officeDocument/2006/relationships/image" Target="../media/image172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png"/><Relationship Id="rId7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967D3DF-C3FB-4ACF-9B03-DCC5BB39037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doll, toy, indoor&#10;&#10;Description generated with high confidence">
            <a:extLst>
              <a:ext uri="{FF2B5EF4-FFF2-40B4-BE49-F238E27FC236}">
                <a16:creationId xmlns:a16="http://schemas.microsoft.com/office/drawing/2014/main" id="{FB5759C0-6E5C-4D90-9B01-476E206985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4"/>
          <a:stretch/>
        </p:blipFill>
        <p:spPr>
          <a:xfrm>
            <a:off x="7875689" y="1089891"/>
            <a:ext cx="4139184" cy="57755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7467" r="1354" b="11809"/>
          <a:stretch/>
        </p:blipFill>
        <p:spPr>
          <a:xfrm>
            <a:off x="-1" y="-4626"/>
            <a:ext cx="12192001" cy="6870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able, sitting, indoor&#10;&#10;Description generated with high confidence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close up of a mask&#10;&#10;Description generated with high confidence">
            <a:extLst>
              <a:ext uri="{FF2B5EF4-FFF2-40B4-BE49-F238E27FC236}">
                <a16:creationId xmlns:a16="http://schemas.microsoft.com/office/drawing/2014/main" id="{AF389598-C7E4-46FE-B28D-DD08686C4A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09868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2D1F4E-2C05-437B-A84E-F2E72295309A}"/>
              </a:ext>
            </a:extLst>
          </p:cNvPr>
          <p:cNvGrpSpPr/>
          <p:nvPr userDrawn="1"/>
        </p:nvGrpSpPr>
        <p:grpSpPr>
          <a:xfrm>
            <a:off x="1" y="3973285"/>
            <a:ext cx="12191998" cy="1829815"/>
            <a:chOff x="1" y="3973285"/>
            <a:chExt cx="12191998" cy="1829815"/>
          </a:xfrm>
        </p:grpSpPr>
        <p:pic>
          <p:nvPicPr>
            <p:cNvPr id="3" name="Picture 2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848A4308-2F72-44D5-9CC0-B01B35B0FE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324" r="31277"/>
            <a:stretch/>
          </p:blipFill>
          <p:spPr>
            <a:xfrm>
              <a:off x="1" y="3973285"/>
              <a:ext cx="8378722" cy="1778449"/>
            </a:xfrm>
            <a:prstGeom prst="rect">
              <a:avLst/>
            </a:prstGeom>
          </p:spPr>
        </p:pic>
        <p:pic>
          <p:nvPicPr>
            <p:cNvPr id="15" name="Picture 14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B8781C27-8C27-4505-9A29-26BDFAB7E3E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05" t="80644"/>
            <a:stretch/>
          </p:blipFill>
          <p:spPr>
            <a:xfrm>
              <a:off x="11119756" y="4626429"/>
              <a:ext cx="1072243" cy="1122180"/>
            </a:xfrm>
            <a:prstGeom prst="rect">
              <a:avLst/>
            </a:prstGeom>
          </p:spPr>
        </p:pic>
        <p:pic>
          <p:nvPicPr>
            <p:cNvPr id="17" name="Picture 16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BAA676B1-1506-4CB1-85AC-8D090A924D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05" t="80644"/>
            <a:stretch/>
          </p:blipFill>
          <p:spPr>
            <a:xfrm flipH="1">
              <a:off x="10047512" y="4626429"/>
              <a:ext cx="1072243" cy="1122180"/>
            </a:xfrm>
            <a:prstGeom prst="rect">
              <a:avLst/>
            </a:prstGeom>
          </p:spPr>
        </p:pic>
        <p:pic>
          <p:nvPicPr>
            <p:cNvPr id="19" name="Picture 18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5C0A0AB2-F223-4801-A0F5-29663A0545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205" t="80644"/>
            <a:stretch/>
          </p:blipFill>
          <p:spPr>
            <a:xfrm>
              <a:off x="8779329" y="4370614"/>
              <a:ext cx="1072243" cy="1377995"/>
            </a:xfrm>
            <a:prstGeom prst="rect">
              <a:avLst/>
            </a:prstGeom>
          </p:spPr>
        </p:pic>
        <p:pic>
          <p:nvPicPr>
            <p:cNvPr id="20" name="Picture 19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2FB8E030-E463-41C7-829B-A282F2483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23" t="77064" r="27991" b="-886"/>
            <a:stretch/>
          </p:blipFill>
          <p:spPr>
            <a:xfrm>
              <a:off x="8378721" y="4421980"/>
              <a:ext cx="400607" cy="138112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2E61752-7526-451B-A687-724A4CC82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04"/>
          <a:stretch/>
        </p:blipFill>
        <p:spPr>
          <a:xfrm>
            <a:off x="8180036" y="1368537"/>
            <a:ext cx="3873171" cy="47934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3670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la Gladw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F030BC2D-224E-42C3-B07E-454F61FF1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51"/>
          <a:stretch/>
        </p:blipFill>
        <p:spPr>
          <a:xfrm>
            <a:off x="9055194" y="971680"/>
            <a:ext cx="2330470" cy="47271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Layla Gladwin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Senior 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4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95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4357276" y="6081491"/>
            <a:ext cx="2975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en-GB" sz="2000" dirty="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 dirty="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1362676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8529377" y="6081491"/>
            <a:ext cx="2898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(CCO),</a:t>
            </a:r>
            <a:b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Black Marble</a:t>
            </a:r>
          </a:p>
          <a:p>
            <a:pPr lvl="0"/>
            <a:r>
              <a:rPr lang="en-US" sz="3200" dirty="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C3A99DB-5BB3-4305-89C5-9DBD69F2F03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9234" y="6035623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11665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19" y="962525"/>
            <a:ext cx="2166292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56B886-9543-4E7B-BB72-E6943B22B44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20759" y="4347037"/>
            <a:ext cx="1849108" cy="207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3985"/>
          <a:stretch/>
        </p:blipFill>
        <p:spPr>
          <a:xfrm>
            <a:off x="9303949" y="3324721"/>
            <a:ext cx="2620771" cy="308039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"/>
          <a:stretch/>
        </p:blipFill>
        <p:spPr>
          <a:xfrm>
            <a:off x="0" y="-12078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735533"/>
              </p:ext>
            </p:extLst>
          </p:nvPr>
        </p:nvGraphicFramePr>
        <p:xfrm>
          <a:off x="4261701" y="476172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09630986"/>
              </p:ext>
            </p:extLst>
          </p:nvPr>
        </p:nvGraphicFramePr>
        <p:xfrm>
          <a:off x="399186" y="476173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50146548"/>
              </p:ext>
            </p:extLst>
          </p:nvPr>
        </p:nvGraphicFramePr>
        <p:xfrm>
          <a:off x="8083412" y="1222720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476172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50326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177866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51104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90059440"/>
              </p:ext>
            </p:extLst>
          </p:nvPr>
        </p:nvGraphicFramePr>
        <p:xfrm>
          <a:off x="8076008" y="4704773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16350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782371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17760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264414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99870946"/>
              </p:ext>
            </p:extLst>
          </p:nvPr>
        </p:nvGraphicFramePr>
        <p:xfrm>
          <a:off x="4259156" y="4704773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163502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782371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32101912"/>
              </p:ext>
            </p:extLst>
          </p:nvPr>
        </p:nvGraphicFramePr>
        <p:xfrm>
          <a:off x="397105" y="4704773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778486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174673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476172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476172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01310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01310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4444882"/>
              </p:ext>
            </p:extLst>
          </p:nvPr>
        </p:nvGraphicFramePr>
        <p:xfrm>
          <a:off x="6143105" y="1238522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15567371"/>
              </p:ext>
            </p:extLst>
          </p:nvPr>
        </p:nvGraphicFramePr>
        <p:xfrm>
          <a:off x="9151038" y="1231034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377482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389104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24137533"/>
              </p:ext>
            </p:extLst>
          </p:nvPr>
        </p:nvGraphicFramePr>
        <p:xfrm>
          <a:off x="3153922" y="1231034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06590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484486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83359905"/>
              </p:ext>
            </p:extLst>
          </p:nvPr>
        </p:nvGraphicFramePr>
        <p:xfrm>
          <a:off x="3146518" y="4724501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491974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29909777"/>
              </p:ext>
            </p:extLst>
          </p:nvPr>
        </p:nvGraphicFramePr>
        <p:xfrm>
          <a:off x="6135701" y="4731989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484486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21035648"/>
              </p:ext>
            </p:extLst>
          </p:nvPr>
        </p:nvGraphicFramePr>
        <p:xfrm>
          <a:off x="9143634" y="4724501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78868231"/>
              </p:ext>
            </p:extLst>
          </p:nvPr>
        </p:nvGraphicFramePr>
        <p:xfrm>
          <a:off x="141169" y="484487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029164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17998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90254960"/>
              </p:ext>
            </p:extLst>
          </p:nvPr>
        </p:nvGraphicFramePr>
        <p:xfrm>
          <a:off x="139088" y="4724501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484486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18749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179988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17998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784037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786954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784037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780426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00894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159531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07884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91" y="1895649"/>
            <a:ext cx="1587244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41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36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618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pic>
        <p:nvPicPr>
          <p:cNvPr id="24" name="Picture 23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C16C3D21-7EE6-442B-87FF-A9E0A06147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408" y="1868564"/>
            <a:ext cx="1689415" cy="4906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27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 shot of a video game&#10;&#10;Description generated with high confidence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5"/>
          <a:stretch/>
        </p:blipFill>
        <p:spPr>
          <a:xfrm>
            <a:off x="0" y="3110753"/>
            <a:ext cx="12192000" cy="351416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 shot of a video game&#10;&#10;Description generated with high confidence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12"/>
          <a:stretch/>
        </p:blipFill>
        <p:spPr>
          <a:xfrm>
            <a:off x="0" y="3164479"/>
            <a:ext cx="12192000" cy="34604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391835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37753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64408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1127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47782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1525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37752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64407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9822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610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99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8435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93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/>
          <a:stretch/>
        </p:blipFill>
        <p:spPr>
          <a:xfrm>
            <a:off x="0" y="0"/>
            <a:ext cx="12192000" cy="57698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202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2000" cy="57975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627813"/>
            <a:ext cx="12192000" cy="230187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82" r:id="rId23"/>
    <p:sldLayoutId id="2147483781" r:id="rId24"/>
    <p:sldLayoutId id="2147483759" r:id="rId25"/>
    <p:sldLayoutId id="2147483760" r:id="rId26"/>
    <p:sldLayoutId id="2147483761" r:id="rId27"/>
    <p:sldLayoutId id="2147483763" r:id="rId28"/>
    <p:sldLayoutId id="2147483762" r:id="rId29"/>
    <p:sldLayoutId id="2147483750" r:id="rId30"/>
    <p:sldLayoutId id="2147483751" r:id="rId31"/>
    <p:sldLayoutId id="2147483660" r:id="rId32"/>
    <p:sldLayoutId id="2147483736" r:id="rId33"/>
    <p:sldLayoutId id="2147483737" r:id="rId34"/>
    <p:sldLayoutId id="2147483738" r:id="rId35"/>
    <p:sldLayoutId id="2147483684" r:id="rId36"/>
    <p:sldLayoutId id="2147483769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  <p:sldLayoutId id="2147483775" r:id="rId76"/>
    <p:sldLayoutId id="2147483776" r:id="rId77"/>
    <p:sldLayoutId id="2147483777" r:id="rId78"/>
    <p:sldLayoutId id="2147483778" r:id="rId79"/>
    <p:sldLayoutId id="2147483779" r:id="rId8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97.svg"/><Relationship Id="rId4" Type="http://schemas.openxmlformats.org/officeDocument/2006/relationships/image" Target="../media/image19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svg"/><Relationship Id="rId7" Type="http://schemas.openxmlformats.org/officeDocument/2006/relationships/image" Target="../media/image184.sv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83.png"/><Relationship Id="rId5" Type="http://schemas.openxmlformats.org/officeDocument/2006/relationships/image" Target="../media/image182.svg"/><Relationship Id="rId4" Type="http://schemas.openxmlformats.org/officeDocument/2006/relationships/image" Target="../media/image181.png"/><Relationship Id="rId9" Type="http://schemas.openxmlformats.org/officeDocument/2006/relationships/image" Target="../media/image18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5869-DBDA-4F97-8B0D-22811C06A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1843132"/>
            <a:ext cx="7746538" cy="1315448"/>
          </a:xfrm>
        </p:spPr>
        <p:txBody>
          <a:bodyPr anchor="b">
            <a:noAutofit/>
          </a:bodyPr>
          <a:lstStyle/>
          <a:p>
            <a:r>
              <a:rPr lang="en-GB" sz="6000" dirty="0"/>
              <a:t>Getting Started with Azure Blueprints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A28F4-C1D5-42CD-9025-704B7EE8B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3355990"/>
            <a:ext cx="7746538" cy="560696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7A0DB-79FE-417A-B201-ACC9FB0F1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2" t="15574" b="57647"/>
          <a:stretch/>
        </p:blipFill>
        <p:spPr>
          <a:xfrm>
            <a:off x="1445777" y="1557941"/>
            <a:ext cx="9300445" cy="183648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42ED41A-FBE7-44E5-8DE5-449353AC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151"/>
            <a:ext cx="10515600" cy="902500"/>
          </a:xfrm>
        </p:spPr>
        <p:txBody>
          <a:bodyPr/>
          <a:lstStyle/>
          <a:p>
            <a:r>
              <a:rPr lang="en-GB" sz="3600" dirty="0"/>
              <a:t>Collect subscriptions into hierarchies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37E4F-6EAC-42E3-A609-2A907941A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61" t="14271" r="157" b="55104"/>
          <a:stretch/>
        </p:blipFill>
        <p:spPr>
          <a:xfrm>
            <a:off x="1416843" y="3857625"/>
            <a:ext cx="9358312" cy="210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5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8A3C3-C949-4391-9C89-B179DF658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5"/>
            <a:ext cx="5770069" cy="45923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Establish rules against subscriptions</a:t>
            </a:r>
          </a:p>
          <a:p>
            <a:pPr>
              <a:lnSpc>
                <a:spcPct val="100000"/>
              </a:lnSpc>
            </a:pPr>
            <a:r>
              <a:rPr lang="en-GB" dirty="0"/>
              <a:t>Can audit or action</a:t>
            </a:r>
          </a:p>
          <a:p>
            <a:pPr>
              <a:lnSpc>
                <a:spcPct val="100000"/>
              </a:lnSpc>
            </a:pPr>
            <a:r>
              <a:rPr lang="en-GB" dirty="0"/>
              <a:t>Great for scenarios like region and service restrictions</a:t>
            </a:r>
          </a:p>
          <a:p>
            <a:pPr>
              <a:lnSpc>
                <a:spcPct val="100000"/>
              </a:lnSpc>
            </a:pPr>
            <a:r>
              <a:rPr lang="en-GB" dirty="0"/>
              <a:t>Can help naming conventions…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52182-5222-4DC5-8338-C30BAE91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E7FB0-6267-4D27-921D-81DD4D68A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48" y="1889363"/>
            <a:ext cx="4646029" cy="36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8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29DC60-08A8-4446-A8CB-445F73DA8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0" t="14686" r="224" b="4376"/>
          <a:stretch/>
        </p:blipFill>
        <p:spPr>
          <a:xfrm>
            <a:off x="1471613" y="578644"/>
            <a:ext cx="9328546" cy="55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6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41B63-84FC-4C50-8028-AE193BBF6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2" t="14688" r="1550" b="2188"/>
          <a:stretch/>
        </p:blipFill>
        <p:spPr>
          <a:xfrm>
            <a:off x="1491853" y="592931"/>
            <a:ext cx="9208293" cy="57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1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1CD897-2E28-459A-884F-E10FA8B9D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4" t="12083" r="1883" b="2500"/>
          <a:stretch/>
        </p:blipFill>
        <p:spPr>
          <a:xfrm>
            <a:off x="1506140" y="500062"/>
            <a:ext cx="9179720" cy="58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02D8FF-9E8D-4F08-8A34-4B72CA3A9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1" t="10084" r="13956" b="953"/>
          <a:stretch/>
        </p:blipFill>
        <p:spPr>
          <a:xfrm>
            <a:off x="1905640" y="345781"/>
            <a:ext cx="7914555" cy="610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B5EF0E-BAFF-4C99-8E3D-3D4BD24D7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‘Governance as code’</a:t>
            </a:r>
          </a:p>
          <a:p>
            <a:pPr>
              <a:lnSpc>
                <a:spcPct val="100000"/>
              </a:lnSpc>
            </a:pPr>
            <a:r>
              <a:rPr lang="en-GB" dirty="0"/>
              <a:t>Single artefact collecting: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Policies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RBAC assignments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ARM artefacts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Resource Groups</a:t>
            </a:r>
          </a:p>
          <a:p>
            <a:pPr>
              <a:lnSpc>
                <a:spcPct val="100000"/>
              </a:lnSpc>
            </a:pPr>
            <a:r>
              <a:rPr lang="en-GB" dirty="0"/>
              <a:t>Versioned</a:t>
            </a:r>
          </a:p>
          <a:p>
            <a:pPr>
              <a:lnSpc>
                <a:spcPct val="100000"/>
              </a:lnSpc>
            </a:pPr>
            <a:r>
              <a:rPr lang="en-GB" dirty="0"/>
              <a:t>Applied to subscriptions – assignments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A3C4A-49BC-4624-908A-0490AE8F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Blueprints</a:t>
            </a:r>
          </a:p>
        </p:txBody>
      </p:sp>
    </p:spTree>
    <p:extLst>
      <p:ext uri="{BB962C8B-B14F-4D97-AF65-F5344CB8AC3E}">
        <p14:creationId xmlns:p14="http://schemas.microsoft.com/office/powerpoint/2010/main" val="86893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EDB5922-0488-44FA-9899-4674A0992EC9}"/>
              </a:ext>
            </a:extLst>
          </p:cNvPr>
          <p:cNvGrpSpPr/>
          <p:nvPr/>
        </p:nvGrpSpPr>
        <p:grpSpPr>
          <a:xfrm>
            <a:off x="1673041" y="1100850"/>
            <a:ext cx="5860515" cy="3245508"/>
            <a:chOff x="1501587" y="736511"/>
            <a:chExt cx="5860515" cy="32455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F03BB77-5AA3-4ECF-8815-E412E1BCCFB2}"/>
                </a:ext>
              </a:extLst>
            </p:cNvPr>
            <p:cNvGrpSpPr/>
            <p:nvPr/>
          </p:nvGrpSpPr>
          <p:grpSpPr>
            <a:xfrm>
              <a:off x="1501587" y="947192"/>
              <a:ext cx="5860515" cy="3034827"/>
              <a:chOff x="1501587" y="1116752"/>
              <a:chExt cx="5860515" cy="30348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25DF7D5-6784-4D80-A132-C12EE06860A1}"/>
                  </a:ext>
                </a:extLst>
              </p:cNvPr>
              <p:cNvGrpSpPr/>
              <p:nvPr/>
            </p:nvGrpSpPr>
            <p:grpSpPr>
              <a:xfrm>
                <a:off x="1501587" y="1116752"/>
                <a:ext cx="5860515" cy="3034827"/>
                <a:chOff x="1501587" y="1116752"/>
                <a:chExt cx="5860515" cy="3034827"/>
              </a:xfrm>
            </p:grpSpPr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05EBB7EF-5467-4411-B88E-87B530767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01587" y="2649362"/>
                  <a:ext cx="1966103" cy="0"/>
                </a:xfrm>
                <a:prstGeom prst="line">
                  <a:avLst/>
                </a:prstGeom>
                <a:ln w="25400" cap="rnd">
                  <a:solidFill>
                    <a:schemeClr val="bg2">
                      <a:lumMod val="75000"/>
                    </a:schemeClr>
                  </a:solidFill>
                  <a:prstDash val="sysDash"/>
                  <a:headEnd type="none"/>
                  <a:tailEnd type="arrow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6465099A-FB14-4B61-9277-914471F9E806}"/>
                    </a:ext>
                  </a:extLst>
                </p:cNvPr>
                <p:cNvGrpSpPr/>
                <p:nvPr/>
              </p:nvGrpSpPr>
              <p:grpSpPr>
                <a:xfrm>
                  <a:off x="3670663" y="1116752"/>
                  <a:ext cx="3691439" cy="3034827"/>
                  <a:chOff x="2382450" y="2261652"/>
                  <a:chExt cx="3691439" cy="3034827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108F381-232F-4F99-B8DB-55B6059E3B61}"/>
                      </a:ext>
                    </a:extLst>
                  </p:cNvPr>
                  <p:cNvGrpSpPr/>
                  <p:nvPr/>
                </p:nvGrpSpPr>
                <p:grpSpPr>
                  <a:xfrm>
                    <a:off x="2848758" y="2364768"/>
                    <a:ext cx="2789399" cy="2116627"/>
                    <a:chOff x="1076234" y="2250976"/>
                    <a:chExt cx="2789399" cy="2116627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227DBE32-8B25-46B4-B10D-AD0BA333E1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6234" y="2250976"/>
                      <a:ext cx="2789399" cy="643724"/>
                      <a:chOff x="1926275" y="1402830"/>
                      <a:chExt cx="2789399" cy="643724"/>
                    </a:xfrm>
                  </p:grpSpPr>
                  <p:sp>
                    <p:nvSpPr>
                      <p:cNvPr id="25" name="Rectangle 24">
                        <a:extLst>
                          <a:ext uri="{FF2B5EF4-FFF2-40B4-BE49-F238E27FC236}">
                            <a16:creationId xmlns:a16="http://schemas.microsoft.com/office/drawing/2014/main" id="{3AF9D10B-4DFC-4BAE-95AE-C3192677C07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3068882" y="399761"/>
                        <a:ext cx="564620" cy="27289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896094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45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53535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6" name="Rectangle 25">
                        <a:extLst>
                          <a:ext uri="{FF2B5EF4-FFF2-40B4-BE49-F238E27FC236}">
                            <a16:creationId xmlns:a16="http://schemas.microsoft.com/office/drawing/2014/main" id="{8713F61D-491C-44D1-81DD-DB5BDE79ED0C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3008448" y="320657"/>
                        <a:ext cx="564620" cy="27289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896094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345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353535"/>
                            </a:soli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+mn-ea"/>
                            <a:cs typeface="Segoe UI Semibold" panose="020B0702040204020203" pitchFamily="34" charset="0"/>
                          </a:rPr>
                          <a:t>ARM Templates</a:t>
                        </a:r>
                      </a:p>
                    </p:txBody>
                  </p:sp>
                </p:grpSp>
                <p:grpSp>
                  <p:nvGrpSpPr>
                    <p:cNvPr id="19" name="Group 18">
                      <a:extLst>
                        <a:ext uri="{FF2B5EF4-FFF2-40B4-BE49-F238E27FC236}">
                          <a16:creationId xmlns:a16="http://schemas.microsoft.com/office/drawing/2014/main" id="{EF9BAEF6-3969-404B-9775-781CD5FB41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6234" y="2997815"/>
                      <a:ext cx="2789399" cy="643724"/>
                      <a:chOff x="1926275" y="1402830"/>
                      <a:chExt cx="2789399" cy="643724"/>
                    </a:xfrm>
                  </p:grpSpPr>
                  <p:sp>
                    <p:nvSpPr>
                      <p:cNvPr id="23" name="Rectangle 22">
                        <a:extLst>
                          <a:ext uri="{FF2B5EF4-FFF2-40B4-BE49-F238E27FC236}">
                            <a16:creationId xmlns:a16="http://schemas.microsoft.com/office/drawing/2014/main" id="{1D48816F-9BEA-4B82-B70B-1C4C322ADED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3068882" y="399761"/>
                        <a:ext cx="564620" cy="27289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896094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45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53535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4" name="Rectangle 23">
                        <a:extLst>
                          <a:ext uri="{FF2B5EF4-FFF2-40B4-BE49-F238E27FC236}">
                            <a16:creationId xmlns:a16="http://schemas.microsoft.com/office/drawing/2014/main" id="{C84E5751-3920-4334-AC4B-B72E41621A9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3008448" y="320657"/>
                        <a:ext cx="564620" cy="27289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896094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345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353535"/>
                            </a:solidFill>
                            <a:effectLst/>
                            <a:uLnTx/>
                            <a:uFillTx/>
                            <a:latin typeface="Segoe UI Semibold" panose="020B0702040204020203" pitchFamily="34" charset="0"/>
                            <a:ea typeface="+mn-ea"/>
                            <a:cs typeface="Segoe UI Semibold" panose="020B0702040204020203" pitchFamily="34" charset="0"/>
                          </a:rPr>
                          <a:t>Policy Definitions</a:t>
                        </a:r>
                      </a:p>
                    </p:txBody>
                  </p:sp>
                </p:grp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22634145-C63C-441E-A918-489ADD0827A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6234" y="3723879"/>
                      <a:ext cx="2789399" cy="643724"/>
                      <a:chOff x="1926275" y="1402830"/>
                      <a:chExt cx="2789399" cy="643724"/>
                    </a:xfrm>
                  </p:grpSpPr>
                  <p:sp>
                    <p:nvSpPr>
                      <p:cNvPr id="21" name="Rectangle 20">
                        <a:extLst>
                          <a:ext uri="{FF2B5EF4-FFF2-40B4-BE49-F238E27FC236}">
                            <a16:creationId xmlns:a16="http://schemas.microsoft.com/office/drawing/2014/main" id="{D389D280-7CE9-41B3-BEEB-FB794CB960F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3068882" y="399761"/>
                        <a:ext cx="564620" cy="27289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896094" rtl="0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45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53535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endParaRPr>
                      </a:p>
                    </p:txBody>
                  </p:sp>
                  <p:sp>
                    <p:nvSpPr>
                      <p:cNvPr id="22" name="Rectangle 21">
                        <a:extLst>
                          <a:ext uri="{FF2B5EF4-FFF2-40B4-BE49-F238E27FC236}">
                            <a16:creationId xmlns:a16="http://schemas.microsoft.com/office/drawing/2014/main" id="{BCF36581-ABE3-4ED7-BA7E-EC609FC6951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5400000">
                        <a:off x="3008448" y="320657"/>
                        <a:ext cx="564620" cy="272896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 algn="ctr" defTabSz="896094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r>
                          <a:rPr lang="en-US" sz="1345" dirty="0">
                            <a:solidFill>
                              <a:srgbClr val="353535"/>
                            </a:solidFill>
                            <a:latin typeface="Segoe UI Semibold" panose="020B0702040204020203" pitchFamily="34" charset="0"/>
                            <a:cs typeface="Segoe UI Semibold" panose="020B0702040204020203" pitchFamily="34" charset="0"/>
                          </a:rPr>
                          <a:t>Role-based access controls</a:t>
                        </a:r>
                      </a:p>
                    </p:txBody>
                  </p:sp>
                </p:grpSp>
              </p:grpSp>
              <p:sp>
                <p:nvSpPr>
                  <p:cNvPr id="17" name="Double Brace 16">
                    <a:extLst>
                      <a:ext uri="{FF2B5EF4-FFF2-40B4-BE49-F238E27FC236}">
                        <a16:creationId xmlns:a16="http://schemas.microsoft.com/office/drawing/2014/main" id="{458BE285-20DD-4920-8CF1-35FB5307BAEC}"/>
                      </a:ext>
                    </a:extLst>
                  </p:cNvPr>
                  <p:cNvSpPr/>
                  <p:nvPr/>
                </p:nvSpPr>
                <p:spPr>
                  <a:xfrm>
                    <a:off x="2382450" y="2261652"/>
                    <a:ext cx="3691439" cy="3034827"/>
                  </a:xfrm>
                  <a:prstGeom prst="bracePair">
                    <a:avLst/>
                  </a:prstGeom>
                  <a:noFill/>
                  <a:ln w="28575" cap="flat" cmpd="sng" algn="ctr">
                    <a:solidFill>
                      <a:srgbClr val="50505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89635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b-NO" sz="173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7CB28DB-F514-436A-916E-A1AF078A4E98}"/>
                    </a:ext>
                  </a:extLst>
                </p:cNvPr>
                <p:cNvGrpSpPr/>
                <p:nvPr/>
              </p:nvGrpSpPr>
              <p:grpSpPr>
                <a:xfrm>
                  <a:off x="1770091" y="2239464"/>
                  <a:ext cx="1649832" cy="1114207"/>
                  <a:chOff x="1770091" y="2717770"/>
                  <a:chExt cx="1649832" cy="1114207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FEDF2960-62F2-436F-B0E4-5E7912D88B3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7425" y="2717770"/>
                    <a:ext cx="326750" cy="317139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bold"/>
                        <a:ea typeface="Segoe UI" pitchFamily="34" charset="0"/>
                        <a:cs typeface="Segoe UI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4662BD78-8142-41FB-B4F9-B3437DCE479E}"/>
                      </a:ext>
                    </a:extLst>
                  </p:cNvPr>
                  <p:cNvSpPr txBox="1"/>
                  <p:nvPr/>
                </p:nvSpPr>
                <p:spPr>
                  <a:xfrm>
                    <a:off x="1770091" y="3079463"/>
                    <a:ext cx="1649832" cy="752514"/>
                  </a:xfrm>
                  <a:prstGeom prst="rect">
                    <a:avLst/>
                  </a:prstGeom>
                  <a:noFill/>
                </p:spPr>
                <p:txBody>
                  <a:bodyPr wrap="square" lIns="182880" tIns="146304" rIns="182880" bIns="146304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353535"/>
                            </a:gs>
                            <a:gs pos="30000">
                              <a:srgbClr val="353535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+mn-ea"/>
                        <a:cs typeface="+mn-cs"/>
                      </a:rPr>
                      <a:t>Create a Blueprint definition and add artifacts</a:t>
                    </a:r>
                  </a:p>
                </p:txBody>
              </p:sp>
            </p:grp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1E5C99E-AADA-4857-A94C-FDE19349640A}"/>
                    </a:ext>
                  </a:extLst>
                </p:cNvPr>
                <p:cNvSpPr/>
                <p:nvPr/>
              </p:nvSpPr>
              <p:spPr bwMode="auto">
                <a:xfrm rot="5400000">
                  <a:off x="5279578" y="2412531"/>
                  <a:ext cx="564620" cy="272896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09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45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CE3BE10-FB94-4641-9133-D86C3368E9EA}"/>
                    </a:ext>
                  </a:extLst>
                </p:cNvPr>
                <p:cNvSpPr/>
                <p:nvPr/>
              </p:nvSpPr>
              <p:spPr bwMode="auto">
                <a:xfrm rot="5400000">
                  <a:off x="5219144" y="2333427"/>
                  <a:ext cx="564620" cy="272896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9609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45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Custom Scripts*</a:t>
                  </a: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34ED1D-37A9-42DD-BBC7-84C32D7D835B}"/>
                  </a:ext>
                </a:extLst>
              </p:cNvPr>
              <p:cNvSpPr txBox="1"/>
              <p:nvPr/>
            </p:nvSpPr>
            <p:spPr>
              <a:xfrm>
                <a:off x="6156782" y="3839122"/>
                <a:ext cx="1158624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1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Coming in June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759989-B8CC-4856-BD1C-C12E0B9D42BD}"/>
                </a:ext>
              </a:extLst>
            </p:cNvPr>
            <p:cNvSpPr/>
            <p:nvPr/>
          </p:nvSpPr>
          <p:spPr bwMode="auto">
            <a:xfrm>
              <a:off x="4676538" y="736511"/>
              <a:ext cx="1649832" cy="21717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" panose="020B0502040204020203" pitchFamily="34" charset="0"/>
                </a:rPr>
                <a:t>Contoso Blueprint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33B2C5A-A90A-48E8-B2DE-B8D2F9E2DCC1}"/>
              </a:ext>
            </a:extLst>
          </p:cNvPr>
          <p:cNvSpPr/>
          <p:nvPr/>
        </p:nvSpPr>
        <p:spPr bwMode="auto">
          <a:xfrm>
            <a:off x="531355" y="2319429"/>
            <a:ext cx="1649832" cy="2171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Cloud Engineer</a:t>
            </a:r>
          </a:p>
        </p:txBody>
      </p:sp>
      <p:sp>
        <p:nvSpPr>
          <p:cNvPr id="29" name="people_4">
            <a:extLst>
              <a:ext uri="{FF2B5EF4-FFF2-40B4-BE49-F238E27FC236}">
                <a16:creationId xmlns:a16="http://schemas.microsoft.com/office/drawing/2014/main" id="{FD7F9E90-9FFA-428E-9B87-B3BB87F897F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34554" y="1604439"/>
            <a:ext cx="443434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2DAB34-82B4-411A-8767-AE5347AD9CDC}"/>
              </a:ext>
            </a:extLst>
          </p:cNvPr>
          <p:cNvSpPr/>
          <p:nvPr/>
        </p:nvSpPr>
        <p:spPr bwMode="auto">
          <a:xfrm>
            <a:off x="531355" y="3841123"/>
            <a:ext cx="1649832" cy="2171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anose="020B0502040204020203" pitchFamily="34" charset="0"/>
              </a:rPr>
              <a:t>Cloud Architect</a:t>
            </a:r>
          </a:p>
        </p:txBody>
      </p:sp>
      <p:sp>
        <p:nvSpPr>
          <p:cNvPr id="31" name="people_4">
            <a:extLst>
              <a:ext uri="{FF2B5EF4-FFF2-40B4-BE49-F238E27FC236}">
                <a16:creationId xmlns:a16="http://schemas.microsoft.com/office/drawing/2014/main" id="{A2F74297-81F7-48B8-A5BC-6474EF9E6A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34554" y="3096860"/>
            <a:ext cx="443434" cy="495752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A9ECF9-C784-4D2E-8B0D-8801ADED7D5D}"/>
              </a:ext>
            </a:extLst>
          </p:cNvPr>
          <p:cNvGrpSpPr/>
          <p:nvPr/>
        </p:nvGrpSpPr>
        <p:grpSpPr>
          <a:xfrm>
            <a:off x="6838642" y="1148585"/>
            <a:ext cx="1969449" cy="2274655"/>
            <a:chOff x="6667188" y="953806"/>
            <a:chExt cx="1969449" cy="227465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8565E35-C878-41BE-9D3D-5A08B5761B21}"/>
                </a:ext>
              </a:extLst>
            </p:cNvPr>
            <p:cNvGrpSpPr/>
            <p:nvPr/>
          </p:nvGrpSpPr>
          <p:grpSpPr>
            <a:xfrm>
              <a:off x="6986805" y="953806"/>
              <a:ext cx="1649832" cy="839926"/>
              <a:chOff x="1770091" y="2839701"/>
              <a:chExt cx="1649832" cy="83992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C2B75B6-AC3F-411A-898E-DDC7AD2BBBC7}"/>
                  </a:ext>
                </a:extLst>
              </p:cNvPr>
              <p:cNvSpPr/>
              <p:nvPr/>
            </p:nvSpPr>
            <p:spPr bwMode="auto">
              <a:xfrm>
                <a:off x="2422414" y="2839701"/>
                <a:ext cx="326750" cy="31713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2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6DEDA3-6A74-44D8-9C7E-B3D2585CEC5D}"/>
                  </a:ext>
                </a:extLst>
              </p:cNvPr>
              <p:cNvSpPr txBox="1"/>
              <p:nvPr/>
            </p:nvSpPr>
            <p:spPr>
              <a:xfrm>
                <a:off x="1770091" y="3079463"/>
                <a:ext cx="1649832" cy="6001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Secure foundational resources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D091D13-FB9A-41AC-A3F6-9D74F93A3096}"/>
                </a:ext>
              </a:extLst>
            </p:cNvPr>
            <p:cNvGrpSpPr/>
            <p:nvPr/>
          </p:nvGrpSpPr>
          <p:grpSpPr>
            <a:xfrm>
              <a:off x="6667188" y="1560617"/>
              <a:ext cx="142849" cy="1667844"/>
              <a:chOff x="6667188" y="2038923"/>
              <a:chExt cx="142849" cy="1667844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3262A6F-0871-469E-B065-499992E47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bg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668104" y="2038923"/>
                <a:ext cx="141933" cy="1842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FD7C49F-3CA0-4008-984B-75A502A3E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bg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668103" y="2794709"/>
                <a:ext cx="141933" cy="1842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6A7337B-9763-44F3-8586-B082CC696E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bg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667188" y="3522565"/>
                <a:ext cx="141933" cy="1842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92EB04E-7AE0-4B3D-B95B-26C23C738C80}"/>
              </a:ext>
            </a:extLst>
          </p:cNvPr>
          <p:cNvGrpSpPr/>
          <p:nvPr/>
        </p:nvGrpSpPr>
        <p:grpSpPr>
          <a:xfrm>
            <a:off x="7783656" y="1748441"/>
            <a:ext cx="5028452" cy="2406673"/>
            <a:chOff x="7612202" y="1553662"/>
            <a:chExt cx="5028452" cy="24066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906E6BA-5847-4FBB-8C5D-B10ED1C7C809}"/>
                </a:ext>
              </a:extLst>
            </p:cNvPr>
            <p:cNvGrpSpPr/>
            <p:nvPr/>
          </p:nvGrpSpPr>
          <p:grpSpPr>
            <a:xfrm>
              <a:off x="7612202" y="2039464"/>
              <a:ext cx="1860535" cy="1217927"/>
              <a:chOff x="7751443" y="2875334"/>
              <a:chExt cx="1860535" cy="1217927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94174DEB-B599-46F1-95C7-51911FE5A9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51443" y="2875334"/>
                <a:ext cx="1860535" cy="553666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31B778D5-9FA2-4888-8089-B588E38D8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3543" y="3442979"/>
                <a:ext cx="1728435" cy="18945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1011A764-B89C-4700-AE03-04A60DA22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51443" y="3487604"/>
                <a:ext cx="1756205" cy="605657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8698572-E075-429F-9D59-C7D6DC1027F5}"/>
                </a:ext>
              </a:extLst>
            </p:cNvPr>
            <p:cNvGrpSpPr/>
            <p:nvPr/>
          </p:nvGrpSpPr>
          <p:grpSpPr>
            <a:xfrm>
              <a:off x="9707674" y="1553662"/>
              <a:ext cx="2932980" cy="2223351"/>
              <a:chOff x="8366906" y="2177553"/>
              <a:chExt cx="2932980" cy="2223351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FA770BC-7DA0-4ABB-B9F1-148490852F68}"/>
                  </a:ext>
                </a:extLst>
              </p:cNvPr>
              <p:cNvGrpSpPr/>
              <p:nvPr/>
            </p:nvGrpSpPr>
            <p:grpSpPr>
              <a:xfrm>
                <a:off x="8366906" y="2177553"/>
                <a:ext cx="2915728" cy="541931"/>
                <a:chOff x="8298253" y="2464988"/>
                <a:chExt cx="2915728" cy="541931"/>
              </a:xfrm>
            </p:grpSpPr>
            <p:pic>
              <p:nvPicPr>
                <p:cNvPr id="56" name="Graphic 55">
                  <a:extLst>
                    <a:ext uri="{FF2B5EF4-FFF2-40B4-BE49-F238E27FC236}">
                      <a16:creationId xmlns:a16="http://schemas.microsoft.com/office/drawing/2014/main" id="{E15DED98-3B30-425B-BB59-BEEA7873F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62F5BB1-09C7-46D1-A77A-15F153C51952}"/>
                    </a:ext>
                  </a:extLst>
                </p:cNvPr>
                <p:cNvSpPr txBox="1"/>
                <p:nvPr/>
              </p:nvSpPr>
              <p:spPr>
                <a:xfrm>
                  <a:off x="8649752" y="2465427"/>
                  <a:ext cx="2564229" cy="4893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Subscription A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7B8A815-BE38-4E3E-90B9-815E951034A4}"/>
                  </a:ext>
                </a:extLst>
              </p:cNvPr>
              <p:cNvGrpSpPr/>
              <p:nvPr/>
            </p:nvGrpSpPr>
            <p:grpSpPr>
              <a:xfrm>
                <a:off x="8366906" y="2692011"/>
                <a:ext cx="2915728" cy="541931"/>
                <a:chOff x="8298253" y="2464988"/>
                <a:chExt cx="2915728" cy="541931"/>
              </a:xfrm>
            </p:grpSpPr>
            <p:pic>
              <p:nvPicPr>
                <p:cNvPr id="54" name="Graphic 53">
                  <a:extLst>
                    <a:ext uri="{FF2B5EF4-FFF2-40B4-BE49-F238E27FC236}">
                      <a16:creationId xmlns:a16="http://schemas.microsoft.com/office/drawing/2014/main" id="{8DB819E0-BD6E-41D4-8746-1BD3D5A2F0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D79C80E-9548-40E5-800B-4AEF7B1254FF}"/>
                    </a:ext>
                  </a:extLst>
                </p:cNvPr>
                <p:cNvSpPr txBox="1"/>
                <p:nvPr/>
              </p:nvSpPr>
              <p:spPr>
                <a:xfrm>
                  <a:off x="8649752" y="2465427"/>
                  <a:ext cx="2564229" cy="4893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Subscription B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A1C4DCF-DC9C-4B72-AAFC-CA5356E38AD6}"/>
                  </a:ext>
                </a:extLst>
              </p:cNvPr>
              <p:cNvGrpSpPr/>
              <p:nvPr/>
            </p:nvGrpSpPr>
            <p:grpSpPr>
              <a:xfrm>
                <a:off x="8366906" y="3233942"/>
                <a:ext cx="2915728" cy="541931"/>
                <a:chOff x="8298253" y="2464988"/>
                <a:chExt cx="2915728" cy="541931"/>
              </a:xfrm>
            </p:grpSpPr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45EECB19-5D0E-44D3-84FC-AD9FB34629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021412-EBD0-4C94-AB17-7BBFC0C4D1FC}"/>
                    </a:ext>
                  </a:extLst>
                </p:cNvPr>
                <p:cNvSpPr txBox="1"/>
                <p:nvPr/>
              </p:nvSpPr>
              <p:spPr>
                <a:xfrm>
                  <a:off x="8649752" y="2465427"/>
                  <a:ext cx="2564229" cy="4893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Subscription C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7E2873D-BBA6-47AA-A475-47AC786C8015}"/>
                  </a:ext>
                </a:extLst>
              </p:cNvPr>
              <p:cNvGrpSpPr/>
              <p:nvPr/>
            </p:nvGrpSpPr>
            <p:grpSpPr>
              <a:xfrm>
                <a:off x="8366906" y="3775873"/>
                <a:ext cx="2932980" cy="625031"/>
                <a:chOff x="8298253" y="2464988"/>
                <a:chExt cx="2932980" cy="625031"/>
              </a:xfrm>
            </p:grpSpPr>
            <p:pic>
              <p:nvPicPr>
                <p:cNvPr id="50" name="Graphic 49">
                  <a:extLst>
                    <a:ext uri="{FF2B5EF4-FFF2-40B4-BE49-F238E27FC236}">
                      <a16:creationId xmlns:a16="http://schemas.microsoft.com/office/drawing/2014/main" id="{E47BF741-1A76-43D8-A773-90861B45F1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8253" y="2464988"/>
                  <a:ext cx="541931" cy="541931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2C17B67-C6B1-47FD-8C56-8B928BF8DE92}"/>
                    </a:ext>
                  </a:extLst>
                </p:cNvPr>
                <p:cNvSpPr txBox="1"/>
                <p:nvPr/>
              </p:nvSpPr>
              <p:spPr>
                <a:xfrm>
                  <a:off x="8667004" y="2545254"/>
                  <a:ext cx="2564229" cy="544765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353535"/>
                          </a:gs>
                          <a:gs pos="30000">
                            <a:srgbClr val="353535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…</a:t>
                  </a:r>
                </a:p>
              </p:txBody>
            </p: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501980F-D607-4BCA-8EF0-BB44A84D67A5}"/>
                </a:ext>
              </a:extLst>
            </p:cNvPr>
            <p:cNvGrpSpPr/>
            <p:nvPr/>
          </p:nvGrpSpPr>
          <p:grpSpPr>
            <a:xfrm>
              <a:off x="7629072" y="3120409"/>
              <a:ext cx="1649832" cy="839926"/>
              <a:chOff x="1770091" y="2839701"/>
              <a:chExt cx="1649832" cy="83992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32634B1-0F8B-41A1-ABC9-5EC272AE94B4}"/>
                  </a:ext>
                </a:extLst>
              </p:cNvPr>
              <p:cNvSpPr/>
              <p:nvPr/>
            </p:nvSpPr>
            <p:spPr bwMode="auto">
              <a:xfrm>
                <a:off x="2422414" y="2839701"/>
                <a:ext cx="326750" cy="31713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3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E5BE44-01E4-4B93-ACFC-BB406ABFC9DA}"/>
                  </a:ext>
                </a:extLst>
              </p:cNvPr>
              <p:cNvSpPr txBox="1"/>
              <p:nvPr/>
            </p:nvSpPr>
            <p:spPr>
              <a:xfrm>
                <a:off x="1770091" y="3079463"/>
                <a:ext cx="1649832" cy="6001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Stamp out environments</a:t>
                </a:r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8E7287-BE41-4526-8B40-9CCB26C28BFC}"/>
              </a:ext>
            </a:extLst>
          </p:cNvPr>
          <p:cNvGrpSpPr/>
          <p:nvPr/>
        </p:nvGrpSpPr>
        <p:grpSpPr>
          <a:xfrm>
            <a:off x="4817181" y="4273120"/>
            <a:ext cx="1832322" cy="600164"/>
            <a:chOff x="2422414" y="2732401"/>
            <a:chExt cx="1832322" cy="60016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590AFD-3253-4D44-9901-78D3A9735D76}"/>
                </a:ext>
              </a:extLst>
            </p:cNvPr>
            <p:cNvSpPr/>
            <p:nvPr/>
          </p:nvSpPr>
          <p:spPr bwMode="auto">
            <a:xfrm>
              <a:off x="2422414" y="2839701"/>
              <a:ext cx="326750" cy="31713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4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54BAEF-63B2-4B2B-8B0B-38ACDE27A296}"/>
                </a:ext>
              </a:extLst>
            </p:cNvPr>
            <p:cNvSpPr txBox="1"/>
            <p:nvPr/>
          </p:nvSpPr>
          <p:spPr>
            <a:xfrm>
              <a:off x="2604904" y="2732401"/>
              <a:ext cx="1649832" cy="6001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Version and Update Blueprints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79D92E2-EBC0-4583-97AD-5D65F89708A8}"/>
              </a:ext>
            </a:extLst>
          </p:cNvPr>
          <p:cNvGrpSpPr/>
          <p:nvPr/>
        </p:nvGrpSpPr>
        <p:grpSpPr>
          <a:xfrm>
            <a:off x="4516373" y="4595955"/>
            <a:ext cx="3936476" cy="1945076"/>
            <a:chOff x="4344919" y="4612235"/>
            <a:chExt cx="3936476" cy="1945076"/>
          </a:xfrm>
        </p:grpSpPr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EB049359-7F17-4880-8D29-32CEB924D569}"/>
                </a:ext>
              </a:extLst>
            </p:cNvPr>
            <p:cNvSpPr txBox="1">
              <a:spLocks/>
            </p:cNvSpPr>
            <p:nvPr/>
          </p:nvSpPr>
          <p:spPr>
            <a:xfrm>
              <a:off x="5437509" y="4612235"/>
              <a:ext cx="431247" cy="69249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1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500" b="0" i="0" u="none" strike="noStrike" kern="1200" cap="none" spc="-50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+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EC12E37-8059-4EDA-AE8E-B9DF5E293180}"/>
                </a:ext>
              </a:extLst>
            </p:cNvPr>
            <p:cNvSpPr/>
            <p:nvPr/>
          </p:nvSpPr>
          <p:spPr bwMode="auto">
            <a:xfrm rot="5400000">
              <a:off x="5508628" y="4128834"/>
              <a:ext cx="249873" cy="2577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ISO 27001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A211AAF-5F33-4FB1-983D-EF935556BE41}"/>
                </a:ext>
              </a:extLst>
            </p:cNvPr>
            <p:cNvSpPr/>
            <p:nvPr/>
          </p:nvSpPr>
          <p:spPr bwMode="auto">
            <a:xfrm rot="5400000">
              <a:off x="5508627" y="4467133"/>
              <a:ext cx="249873" cy="2577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FedRAMP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3AC3D87-7EE7-4E39-8087-FBA435DC8AE2}"/>
                </a:ext>
              </a:extLst>
            </p:cNvPr>
            <p:cNvSpPr/>
            <p:nvPr/>
          </p:nvSpPr>
          <p:spPr bwMode="auto">
            <a:xfrm rot="5400000">
              <a:off x="5508627" y="4805432"/>
              <a:ext cx="249873" cy="2577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NIST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1ECC9C6-4FCF-415F-BF33-6CADC49F456D}"/>
                </a:ext>
              </a:extLst>
            </p:cNvPr>
            <p:cNvSpPr/>
            <p:nvPr/>
          </p:nvSpPr>
          <p:spPr bwMode="auto">
            <a:xfrm rot="5400000">
              <a:off x="5508626" y="5143731"/>
              <a:ext cx="249873" cy="2577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175761" tIns="140609" rIns="175761" bIns="14060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45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…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486ADF4-EF9C-4437-905A-C71622BE6FE4}"/>
                </a:ext>
              </a:extLst>
            </p:cNvPr>
            <p:cNvGrpSpPr/>
            <p:nvPr/>
          </p:nvGrpSpPr>
          <p:grpSpPr>
            <a:xfrm>
              <a:off x="7049717" y="5658338"/>
              <a:ext cx="1231678" cy="600164"/>
              <a:chOff x="2422414" y="2732401"/>
              <a:chExt cx="1231678" cy="600164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F4C75DE-7E43-4B70-8BE5-559BF87A2E70}"/>
                  </a:ext>
                </a:extLst>
              </p:cNvPr>
              <p:cNvSpPr/>
              <p:nvPr/>
            </p:nvSpPr>
            <p:spPr bwMode="auto">
              <a:xfrm>
                <a:off x="2422414" y="2839701"/>
                <a:ext cx="326750" cy="31713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5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FA685A8-B8FC-43CE-B5B5-0F804C87CFE8}"/>
                  </a:ext>
                </a:extLst>
              </p:cNvPr>
              <p:cNvSpPr txBox="1"/>
              <p:nvPr/>
            </p:nvSpPr>
            <p:spPr>
              <a:xfrm>
                <a:off x="2604904" y="2732401"/>
                <a:ext cx="1049188" cy="6001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Built-in Blueprints</a:t>
                </a:r>
              </a:p>
            </p:txBody>
          </p:sp>
        </p:grpSp>
      </p:grpSp>
      <p:sp>
        <p:nvSpPr>
          <p:cNvPr id="73" name="Title 72">
            <a:extLst>
              <a:ext uri="{FF2B5EF4-FFF2-40B4-BE49-F238E27FC236}">
                <a16:creationId xmlns:a16="http://schemas.microsoft.com/office/drawing/2014/main" id="{6F1F048B-FED6-4155-9CC6-6E9DEF72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24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9F7A2-AB6B-4106-9AFD-A58776B51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8" t="14271" r="820" b="39896"/>
          <a:stretch/>
        </p:blipFill>
        <p:spPr>
          <a:xfrm>
            <a:off x="1445418" y="1628776"/>
            <a:ext cx="9301163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7A0DB-79FE-417A-B201-ACC9FB0F1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2" t="15574" b="57647"/>
          <a:stretch/>
        </p:blipFill>
        <p:spPr>
          <a:xfrm>
            <a:off x="1445777" y="1557941"/>
            <a:ext cx="9300445" cy="1836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670B1-2CBE-4FF9-A074-3D3A1E1422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2" t="15574" r="601" b="56639"/>
          <a:stretch/>
        </p:blipFill>
        <p:spPr>
          <a:xfrm>
            <a:off x="1477894" y="4076384"/>
            <a:ext cx="9236210" cy="190564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42ED41A-FBE7-44E5-8DE5-449353AC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151"/>
            <a:ext cx="10515600" cy="902500"/>
          </a:xfrm>
        </p:spPr>
        <p:txBody>
          <a:bodyPr/>
          <a:lstStyle/>
          <a:p>
            <a:r>
              <a:rPr lang="en-GB" sz="3600" dirty="0"/>
              <a:t>Combine Management Groups and Blueprints</a:t>
            </a:r>
          </a:p>
        </p:txBody>
      </p:sp>
    </p:spTree>
    <p:extLst>
      <p:ext uri="{BB962C8B-B14F-4D97-AF65-F5344CB8AC3E}">
        <p14:creationId xmlns:p14="http://schemas.microsoft.com/office/powerpoint/2010/main" val="337170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9D0CBF-E829-4C0A-9388-8D48FC496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Good practice pushes us to have several subscriptions for different purposes/products/customers, etc</a:t>
            </a:r>
          </a:p>
          <a:p>
            <a:pPr>
              <a:lnSpc>
                <a:spcPct val="100000"/>
              </a:lnSpc>
            </a:pPr>
            <a:r>
              <a:rPr lang="en-GB" dirty="0"/>
              <a:t>Compliance requirements make us document our processes and need us to audit what we do</a:t>
            </a:r>
          </a:p>
          <a:p>
            <a:pPr>
              <a:lnSpc>
                <a:spcPct val="100000"/>
              </a:lnSpc>
            </a:pPr>
            <a:r>
              <a:rPr lang="en-GB" dirty="0"/>
              <a:t>Manually setting permissions, etc is prone to failure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D9918F-FDF5-4A5F-B64E-07728E80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134523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E521F-09A3-44B3-B6FF-D44DD3214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5"/>
            <a:ext cx="4932509" cy="4592381"/>
          </a:xfrm>
        </p:spPr>
        <p:txBody>
          <a:bodyPr/>
          <a:lstStyle/>
          <a:p>
            <a:r>
              <a:rPr lang="en-GB" dirty="0"/>
              <a:t>Available when creating</a:t>
            </a:r>
          </a:p>
          <a:p>
            <a:r>
              <a:rPr lang="en-GB" dirty="0"/>
              <a:t>Include some of those ‘other’ Azure Blueprints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D4F961-36BE-4B3D-97DC-2C1CEEF80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D85FB8-FDB9-454C-A26E-A890EFD4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24" t="15238" r="30916" b="3753"/>
          <a:stretch/>
        </p:blipFill>
        <p:spPr>
          <a:xfrm>
            <a:off x="5936553" y="651221"/>
            <a:ext cx="5985863" cy="55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3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EC239-C1B2-4BD0-8F31-B895A159C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1" t="14301" r="697" b="8279"/>
          <a:stretch/>
        </p:blipFill>
        <p:spPr>
          <a:xfrm>
            <a:off x="1428135" y="774290"/>
            <a:ext cx="9335729" cy="530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4E709-F3BA-4C96-9CAA-FCD4F43AD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6" t="14684" r="1333" b="2142"/>
          <a:stretch/>
        </p:blipFill>
        <p:spPr>
          <a:xfrm>
            <a:off x="1472292" y="620485"/>
            <a:ext cx="9247415" cy="57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6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3A2AFA-C80C-4F18-8126-5607FBF494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5" t="14524" r="2597" b="3254"/>
          <a:stretch/>
        </p:blipFill>
        <p:spPr>
          <a:xfrm>
            <a:off x="1540328" y="685799"/>
            <a:ext cx="9111344" cy="56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887A2-7138-44E6-9D5D-620E75ABB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6" t="14603" r="1536" b="3254"/>
          <a:stretch/>
        </p:blipFill>
        <p:spPr>
          <a:xfrm>
            <a:off x="1488621" y="680357"/>
            <a:ext cx="9214757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7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BADFB-D5B0-497D-ADD1-2B02BF437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6" t="14603" r="1384" b="11191"/>
          <a:stretch/>
        </p:blipFill>
        <p:spPr>
          <a:xfrm>
            <a:off x="1475014" y="884464"/>
            <a:ext cx="9241972" cy="508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3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E6F609-4BBB-4C98-9184-8E4337C48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4" t="14524" r="1485" b="1826"/>
          <a:stretch/>
        </p:blipFill>
        <p:spPr>
          <a:xfrm>
            <a:off x="1475014" y="560614"/>
            <a:ext cx="9241971" cy="57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1A06-5DB8-4F8E-8B40-F29E02C9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5970C-6B8E-418D-BA77-20B74672E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94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24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C99F55-4DC4-4A79-BC2D-647F4459D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0" t="9524" r="13385" b="840"/>
          <a:stretch/>
        </p:blipFill>
        <p:spPr>
          <a:xfrm>
            <a:off x="1921008" y="407254"/>
            <a:ext cx="8083603" cy="614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4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4BF3D6-C51F-45DC-A690-E9F72B785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6" t="9972" r="42696" b="37479"/>
          <a:stretch/>
        </p:blipFill>
        <p:spPr>
          <a:xfrm>
            <a:off x="1314280" y="614723"/>
            <a:ext cx="9320421" cy="586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8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40FB3-E4E4-4FA0-8220-62125A0A0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83" y="886962"/>
            <a:ext cx="6983896" cy="38723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B276921-ABC6-42D1-8A88-239116E299C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24249" y="5098386"/>
            <a:ext cx="5143501" cy="1108075"/>
          </a:xfrm>
        </p:spPr>
        <p:txBody>
          <a:bodyPr/>
          <a:lstStyle/>
          <a:p>
            <a:r>
              <a:rPr lang="en-US" sz="3200" dirty="0"/>
              <a:t>aka.ms/</a:t>
            </a:r>
            <a:r>
              <a:rPr lang="en-US" sz="3200" dirty="0" err="1"/>
              <a:t>GovernanceDocs</a:t>
            </a:r>
            <a:br>
              <a:rPr lang="en-US" sz="3200" dirty="0"/>
            </a:br>
            <a:r>
              <a:rPr lang="en-US" sz="2800" dirty="0"/>
              <a:t>-or-</a:t>
            </a:r>
            <a:br>
              <a:rPr lang="en-US" sz="2800" dirty="0"/>
            </a:br>
            <a:r>
              <a:rPr lang="en-US" sz="2000" dirty="0"/>
              <a:t>docs.microsoft.com/azure/governance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18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5ECD3-00FF-4BD1-B57E-D09C9E3DCC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9972" r="1176" b="7452"/>
          <a:stretch/>
        </p:blipFill>
        <p:spPr>
          <a:xfrm>
            <a:off x="863173" y="484094"/>
            <a:ext cx="10465654" cy="56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9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0BAC1F-8AD5-4A5B-9249-313731AE1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" t="9860" r="1822" b="8796"/>
          <a:stretch/>
        </p:blipFill>
        <p:spPr>
          <a:xfrm>
            <a:off x="806824" y="676194"/>
            <a:ext cx="10442601" cy="55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8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5F0D-15F5-4CDA-872A-0F7914FD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Azure Blueprints?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A7107-3F3B-4680-A4EC-7D4FD8C6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600" dirty="0"/>
              <a:t>Azure </a:t>
            </a:r>
            <a:r>
              <a:rPr lang="en-GB" sz="3600" dirty="0" err="1"/>
              <a:t>BluePrints</a:t>
            </a:r>
            <a:r>
              <a:rPr lang="en-GB" sz="3600" dirty="0"/>
              <a:t> are </a:t>
            </a:r>
            <a:r>
              <a:rPr lang="en-GB" sz="3600" i="1" dirty="0"/>
              <a:t>not</a:t>
            </a:r>
            <a:r>
              <a:rPr lang="en-GB" sz="3600" dirty="0"/>
              <a:t> Azure </a:t>
            </a:r>
            <a:r>
              <a:rPr lang="en-GB" sz="3600" dirty="0" err="1"/>
              <a:t>BluePrints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/>
              <a:t>But, some of parts of some of the Azure </a:t>
            </a:r>
            <a:r>
              <a:rPr lang="en-GB" sz="3600" dirty="0" err="1"/>
              <a:t>BluePrints</a:t>
            </a:r>
            <a:r>
              <a:rPr lang="en-GB" sz="3600" dirty="0"/>
              <a:t> have been created to deploy through</a:t>
            </a:r>
            <a:br>
              <a:rPr lang="en-GB" sz="3600" dirty="0"/>
            </a:br>
            <a:r>
              <a:rPr lang="en-GB" sz="3600" dirty="0"/>
              <a:t>Azure </a:t>
            </a:r>
            <a:r>
              <a:rPr lang="en-GB" sz="3600" dirty="0" err="1"/>
              <a:t>BluePrints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/>
              <a:t>I’m glad we cleared that up!</a:t>
            </a:r>
          </a:p>
        </p:txBody>
      </p:sp>
    </p:spTree>
    <p:extLst>
      <p:ext uri="{BB962C8B-B14F-4D97-AF65-F5344CB8AC3E}">
        <p14:creationId xmlns:p14="http://schemas.microsoft.com/office/powerpoint/2010/main" val="281877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1C2D8-3E92-4852-9D62-7B5A96AF641A}"/>
              </a:ext>
            </a:extLst>
          </p:cNvPr>
          <p:cNvSpPr txBox="1">
            <a:spLocks/>
          </p:cNvSpPr>
          <p:nvPr/>
        </p:nvSpPr>
        <p:spPr>
          <a:xfrm>
            <a:off x="960504" y="2141208"/>
            <a:ext cx="10411865" cy="21311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Henceforth, when I say</a:t>
            </a:r>
          </a:p>
          <a:p>
            <a:pPr algn="ctr"/>
            <a:r>
              <a:rPr lang="en-GB" i="1" dirty="0"/>
              <a:t>Azure Blueprints</a:t>
            </a:r>
            <a:br>
              <a:rPr lang="en-GB" i="1" dirty="0"/>
            </a:br>
            <a:r>
              <a:rPr lang="en-GB" dirty="0"/>
              <a:t>I mean the </a:t>
            </a:r>
            <a:r>
              <a:rPr lang="en-GB" i="1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69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6E9DF3-0A5B-478E-88A2-DFDDD8EC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Governance Components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C68069B-1AF6-492A-BFDC-A9F856223C26}"/>
              </a:ext>
            </a:extLst>
          </p:cNvPr>
          <p:cNvGrpSpPr/>
          <p:nvPr/>
        </p:nvGrpSpPr>
        <p:grpSpPr>
          <a:xfrm>
            <a:off x="2780099" y="3052545"/>
            <a:ext cx="2330496" cy="2255717"/>
            <a:chOff x="3374773" y="3321485"/>
            <a:chExt cx="2330496" cy="225571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69EFA0-C6E6-4497-B5D1-AF495C3479C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4773" y="3321485"/>
              <a:ext cx="1245854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2000">
                  <a:gradFill>
                    <a:gsLst>
                      <a:gs pos="2917">
                        <a:srgbClr val="000000"/>
                      </a:gs>
                      <a:gs pos="84000">
                        <a:srgbClr val="000000"/>
                      </a:gs>
                    </a:gsLst>
                    <a:lin ang="5400000" scaled="0"/>
                  </a:gradFill>
                  <a:latin typeface="Segoe Pro Semibold" panose="020B0702040504020203" pitchFamily="34" charset="0"/>
                </a:defRPr>
              </a:lvl1pPr>
            </a:lstStyle>
            <a:p>
              <a:pPr marL="0" marR="0" lvl="0" indent="0" algn="l" defTabSz="89635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Blueprints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799B6F-663D-4063-B8AE-793D67D0D2F6}"/>
                </a:ext>
              </a:extLst>
            </p:cNvPr>
            <p:cNvSpPr txBox="1"/>
            <p:nvPr/>
          </p:nvSpPr>
          <p:spPr>
            <a:xfrm>
              <a:off x="3374773" y="4012607"/>
              <a:ext cx="2330496" cy="156459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Deploy and update cloud environments in a repeatable manner using composable artifacts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B2CAB14-E81D-4A1B-A15D-FE896DE69503}"/>
                </a:ext>
              </a:extLst>
            </p:cNvPr>
            <p:cNvCxnSpPr/>
            <p:nvPr/>
          </p:nvCxnSpPr>
          <p:spPr>
            <a:xfrm>
              <a:off x="3444223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7CA21F-9CC7-48B7-8D2E-A81557A353C8}"/>
              </a:ext>
            </a:extLst>
          </p:cNvPr>
          <p:cNvGrpSpPr/>
          <p:nvPr/>
        </p:nvGrpSpPr>
        <p:grpSpPr>
          <a:xfrm>
            <a:off x="5006390" y="3052545"/>
            <a:ext cx="2144894" cy="1694282"/>
            <a:chOff x="6396845" y="3321485"/>
            <a:chExt cx="2144894" cy="169428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96ADE1-04D5-4B8E-9B2D-660D886FCCE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96845" y="3321485"/>
              <a:ext cx="1845377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Resource Graph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EE4D918-B6CE-4E45-9ACF-2F6AE551A398}"/>
                </a:ext>
              </a:extLst>
            </p:cNvPr>
            <p:cNvSpPr/>
            <p:nvPr/>
          </p:nvSpPr>
          <p:spPr>
            <a:xfrm>
              <a:off x="6396845" y="4012607"/>
              <a:ext cx="2144894" cy="100316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Query, explore &amp; analyze cloud resources at scale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2F1FE5-63EB-4D0E-A19B-718ABD560286}"/>
                </a:ext>
              </a:extLst>
            </p:cNvPr>
            <p:cNvCxnSpPr/>
            <p:nvPr/>
          </p:nvCxnSpPr>
          <p:spPr>
            <a:xfrm>
              <a:off x="6466295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F34B6FD-1E3B-40FA-B564-DA73C82EC486}"/>
              </a:ext>
            </a:extLst>
          </p:cNvPr>
          <p:cNvGrpSpPr/>
          <p:nvPr/>
        </p:nvGrpSpPr>
        <p:grpSpPr>
          <a:xfrm>
            <a:off x="7192963" y="3065237"/>
            <a:ext cx="2303836" cy="1400872"/>
            <a:chOff x="9233315" y="3321485"/>
            <a:chExt cx="2303836" cy="140087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4DBEA9-AC36-4AB5-98DE-35493335585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233315" y="3321485"/>
              <a:ext cx="2303836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Management Group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B28BCC3-CBC3-4516-85A3-B15D3709450D}"/>
                </a:ext>
              </a:extLst>
            </p:cNvPr>
            <p:cNvSpPr txBox="1"/>
            <p:nvPr/>
          </p:nvSpPr>
          <p:spPr>
            <a:xfrm>
              <a:off x="9233315" y="3999915"/>
              <a:ext cx="2218938" cy="722442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Define organizational hierarchy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8CFF8DC-16B4-48B5-89EF-14C7042AEE94}"/>
                </a:ext>
              </a:extLst>
            </p:cNvPr>
            <p:cNvCxnSpPr/>
            <p:nvPr/>
          </p:nvCxnSpPr>
          <p:spPr>
            <a:xfrm>
              <a:off x="9302765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530D3B-657F-40BC-8828-C07DBFA7F3BC}"/>
              </a:ext>
            </a:extLst>
          </p:cNvPr>
          <p:cNvGrpSpPr/>
          <p:nvPr/>
        </p:nvGrpSpPr>
        <p:grpSpPr>
          <a:xfrm>
            <a:off x="9517907" y="2152946"/>
            <a:ext cx="2240876" cy="2606508"/>
            <a:chOff x="9431642" y="2421886"/>
            <a:chExt cx="2240876" cy="260650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1475F7B-C25B-423E-B975-59ECF88B53A0}"/>
                </a:ext>
              </a:extLst>
            </p:cNvPr>
            <p:cNvGrpSpPr/>
            <p:nvPr/>
          </p:nvGrpSpPr>
          <p:grpSpPr>
            <a:xfrm>
              <a:off x="9431642" y="2421886"/>
              <a:ext cx="1855176" cy="1510792"/>
              <a:chOff x="9092926" y="1650386"/>
              <a:chExt cx="1855176" cy="1510792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EEFFD99-0BD4-441F-B2F9-42CEFF61E601}"/>
                  </a:ext>
                </a:extLst>
              </p:cNvPr>
              <p:cNvGrpSpPr/>
              <p:nvPr/>
            </p:nvGrpSpPr>
            <p:grpSpPr>
              <a:xfrm>
                <a:off x="9162376" y="2567058"/>
                <a:ext cx="1785726" cy="594120"/>
                <a:chOff x="9302765" y="3323599"/>
                <a:chExt cx="1785726" cy="594120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887F7C13-BF72-4E85-87B2-313942E78889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9302765" y="3323599"/>
                  <a:ext cx="647934" cy="433965"/>
                </a:xfrm>
                <a:prstGeom prst="rect">
                  <a:avLst/>
                </a:prstGeom>
                <a:noFill/>
              </p:spPr>
              <p:txBody>
                <a:bodyPr wrap="none" lIns="91440" tIns="91440" rIns="91440" bIns="91440" rtlCol="0">
                  <a:spAutoFit/>
                </a:bodyPr>
                <a:lstStyle>
                  <a:defPPr>
                    <a:defRPr lang="en-US"/>
                  </a:defPPr>
                  <a:lvl1pPr marR="0" lvl="0" indent="0" algn="ctr" defTabSz="914367" fontAlgn="auto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b="1" i="0" u="none" strike="noStrike" kern="0" cap="none" spc="0" normalizeH="0" baseline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D0D0D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Segoe UI" panose="020B0502040204020203" pitchFamily="34" charset="0"/>
                    </a:rPr>
                    <a:t>Cost</a:t>
                  </a:r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0536832D-D41B-4B14-86A0-BE062CDA8686}"/>
                    </a:ext>
                  </a:extLst>
                </p:cNvPr>
                <p:cNvCxnSpPr/>
                <p:nvPr/>
              </p:nvCxnSpPr>
              <p:spPr>
                <a:xfrm>
                  <a:off x="9302765" y="3917719"/>
                  <a:ext cx="1785726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56B44880-3867-49A0-AB4D-046CBAD7F59F}"/>
                  </a:ext>
                </a:extLst>
              </p:cNvPr>
              <p:cNvSpPr/>
              <p:nvPr/>
            </p:nvSpPr>
            <p:spPr bwMode="auto">
              <a:xfrm>
                <a:off x="9092926" y="1650386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CF0BBF-7064-4703-ADB6-20520CBA0AB7}"/>
                </a:ext>
              </a:extLst>
            </p:cNvPr>
            <p:cNvSpPr txBox="1"/>
            <p:nvPr/>
          </p:nvSpPr>
          <p:spPr>
            <a:xfrm>
              <a:off x="9453580" y="4025234"/>
              <a:ext cx="2218938" cy="1003160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Monitor cloud spend and optimize resources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EA83324-252D-465C-AA46-821ADDD75641}"/>
              </a:ext>
            </a:extLst>
          </p:cNvPr>
          <p:cNvGrpSpPr/>
          <p:nvPr/>
        </p:nvGrpSpPr>
        <p:grpSpPr>
          <a:xfrm>
            <a:off x="588263" y="3052545"/>
            <a:ext cx="2094934" cy="2255717"/>
            <a:chOff x="588263" y="3321485"/>
            <a:chExt cx="2094934" cy="225571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CEF152-12EC-4694-A1AE-387FDF1AF8F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88263" y="3321485"/>
              <a:ext cx="805029" cy="4339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Policy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1A66A91-BD72-408D-93E1-9AB5EB749423}"/>
                </a:ext>
              </a:extLst>
            </p:cNvPr>
            <p:cNvSpPr txBox="1"/>
            <p:nvPr/>
          </p:nvSpPr>
          <p:spPr>
            <a:xfrm>
              <a:off x="588263" y="4012607"/>
              <a:ext cx="2094934" cy="1564595"/>
            </a:xfrm>
            <a:prstGeom prst="rect">
              <a:avLst/>
            </a:prstGeom>
            <a:noFill/>
          </p:spPr>
          <p:txBody>
            <a:bodyPr wrap="square" lIns="91440" tIns="91440" rIns="91440" bIns="91440" rtlCol="0">
              <a:spAutoFit/>
            </a:bodyPr>
            <a:lstStyle/>
            <a:p>
              <a:pPr marL="0" marR="0" lvl="0" indent="0" algn="l" defTabSz="932384" rtl="0" eaLnBrk="1" fontAlgn="auto" latinLnBrk="0" hangingPunct="1">
                <a:lnSpc>
                  <a:spcPct val="114000"/>
                </a:lnSpc>
                <a:spcBef>
                  <a:spcPts val="28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rPr>
                <a:t>Real-time enforcement, compliance assessment and remediation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64A7AAF-5B05-4BC7-BCCB-ECFCDAFE805C}"/>
                </a:ext>
              </a:extLst>
            </p:cNvPr>
            <p:cNvCxnSpPr/>
            <p:nvPr/>
          </p:nvCxnSpPr>
          <p:spPr>
            <a:xfrm>
              <a:off x="657713" y="3917719"/>
              <a:ext cx="1785726" cy="0"/>
            </a:xfrm>
            <a:prstGeom prst="line">
              <a:avLst/>
            </a:prstGeom>
            <a:ln w="19050">
              <a:solidFill>
                <a:schemeClr val="accent3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4E01AB76-0981-4AD8-9797-BC6728003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2963" y="2126853"/>
            <a:ext cx="976252" cy="97625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66D3BEF-E352-475E-931B-68836B5D6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3668" y="2132483"/>
            <a:ext cx="1045572" cy="1045572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69DED02-3D50-41A3-876A-6F7680F1C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6390" y="2147579"/>
            <a:ext cx="909518" cy="909518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97B682C-71A2-43D3-B80A-D0E2E84946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1111" y="2094066"/>
            <a:ext cx="1011403" cy="1011403"/>
          </a:xfrm>
          <a:prstGeom prst="rect">
            <a:avLst/>
          </a:prstGeom>
        </p:spPr>
      </p:pic>
      <p:sp>
        <p:nvSpPr>
          <p:cNvPr id="67" name="money_2">
            <a:extLst>
              <a:ext uri="{FF2B5EF4-FFF2-40B4-BE49-F238E27FC236}">
                <a16:creationId xmlns:a16="http://schemas.microsoft.com/office/drawing/2014/main" id="{6266F720-E8BD-49C8-AB83-3B70BA077C3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75663" y="2300775"/>
            <a:ext cx="605468" cy="638394"/>
          </a:xfrm>
          <a:custGeom>
            <a:avLst/>
            <a:gdLst>
              <a:gd name="T0" fmla="*/ 307 w 307"/>
              <a:gd name="T1" fmla="*/ 163 h 326"/>
              <a:gd name="T2" fmla="*/ 282 w 307"/>
              <a:gd name="T3" fmla="*/ 244 h 326"/>
              <a:gd name="T4" fmla="*/ 82 w 307"/>
              <a:gd name="T5" fmla="*/ 281 h 326"/>
              <a:gd name="T6" fmla="*/ 45 w 307"/>
              <a:gd name="T7" fmla="*/ 82 h 326"/>
              <a:gd name="T8" fmla="*/ 245 w 307"/>
              <a:gd name="T9" fmla="*/ 45 h 326"/>
              <a:gd name="T10" fmla="*/ 297 w 307"/>
              <a:gd name="T11" fmla="*/ 110 h 326"/>
              <a:gd name="T12" fmla="*/ 257 w 307"/>
              <a:gd name="T13" fmla="*/ 99 h 326"/>
              <a:gd name="T14" fmla="*/ 297 w 307"/>
              <a:gd name="T15" fmla="*/ 109 h 326"/>
              <a:gd name="T16" fmla="*/ 307 w 307"/>
              <a:gd name="T17" fmla="*/ 70 h 326"/>
              <a:gd name="T18" fmla="*/ 126 w 307"/>
              <a:gd name="T19" fmla="*/ 199 h 326"/>
              <a:gd name="T20" fmla="*/ 182 w 307"/>
              <a:gd name="T21" fmla="*/ 199 h 326"/>
              <a:gd name="T22" fmla="*/ 202 w 307"/>
              <a:gd name="T23" fmla="*/ 179 h 326"/>
              <a:gd name="T24" fmla="*/ 182 w 307"/>
              <a:gd name="T25" fmla="*/ 158 h 326"/>
              <a:gd name="T26" fmla="*/ 147 w 307"/>
              <a:gd name="T27" fmla="*/ 158 h 326"/>
              <a:gd name="T28" fmla="*/ 126 w 307"/>
              <a:gd name="T29" fmla="*/ 137 h 326"/>
              <a:gd name="T30" fmla="*/ 147 w 307"/>
              <a:gd name="T31" fmla="*/ 117 h 326"/>
              <a:gd name="T32" fmla="*/ 201 w 307"/>
              <a:gd name="T33" fmla="*/ 117 h 326"/>
              <a:gd name="T34" fmla="*/ 164 w 307"/>
              <a:gd name="T35" fmla="*/ 88 h 326"/>
              <a:gd name="T36" fmla="*/ 164 w 307"/>
              <a:gd name="T37" fmla="*/ 2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7" h="326">
                <a:moveTo>
                  <a:pt x="307" y="163"/>
                </a:moveTo>
                <a:cubicBezTo>
                  <a:pt x="307" y="191"/>
                  <a:pt x="299" y="219"/>
                  <a:pt x="282" y="244"/>
                </a:cubicBezTo>
                <a:cubicBezTo>
                  <a:pt x="237" y="310"/>
                  <a:pt x="148" y="326"/>
                  <a:pt x="82" y="281"/>
                </a:cubicBezTo>
                <a:cubicBezTo>
                  <a:pt x="17" y="236"/>
                  <a:pt x="0" y="147"/>
                  <a:pt x="45" y="82"/>
                </a:cubicBezTo>
                <a:cubicBezTo>
                  <a:pt x="90" y="16"/>
                  <a:pt x="179" y="0"/>
                  <a:pt x="245" y="45"/>
                </a:cubicBezTo>
                <a:cubicBezTo>
                  <a:pt x="269" y="61"/>
                  <a:pt x="287" y="84"/>
                  <a:pt x="297" y="110"/>
                </a:cubicBezTo>
                <a:moveTo>
                  <a:pt x="257" y="99"/>
                </a:moveTo>
                <a:cubicBezTo>
                  <a:pt x="297" y="109"/>
                  <a:pt x="297" y="109"/>
                  <a:pt x="297" y="109"/>
                </a:cubicBezTo>
                <a:cubicBezTo>
                  <a:pt x="307" y="70"/>
                  <a:pt x="307" y="70"/>
                  <a:pt x="307" y="70"/>
                </a:cubicBezTo>
                <a:moveTo>
                  <a:pt x="126" y="199"/>
                </a:moveTo>
                <a:cubicBezTo>
                  <a:pt x="182" y="199"/>
                  <a:pt x="182" y="199"/>
                  <a:pt x="182" y="199"/>
                </a:cubicBezTo>
                <a:cubicBezTo>
                  <a:pt x="193" y="199"/>
                  <a:pt x="202" y="190"/>
                  <a:pt x="202" y="179"/>
                </a:cubicBezTo>
                <a:cubicBezTo>
                  <a:pt x="202" y="168"/>
                  <a:pt x="193" y="158"/>
                  <a:pt x="182" y="158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36" y="158"/>
                  <a:pt x="126" y="148"/>
                  <a:pt x="126" y="137"/>
                </a:cubicBezTo>
                <a:cubicBezTo>
                  <a:pt x="126" y="126"/>
                  <a:pt x="136" y="117"/>
                  <a:pt x="147" y="117"/>
                </a:cubicBezTo>
                <a:cubicBezTo>
                  <a:pt x="201" y="117"/>
                  <a:pt x="201" y="117"/>
                  <a:pt x="201" y="117"/>
                </a:cubicBezTo>
                <a:moveTo>
                  <a:pt x="164" y="88"/>
                </a:moveTo>
                <a:cubicBezTo>
                  <a:pt x="164" y="226"/>
                  <a:pt x="164" y="226"/>
                  <a:pt x="164" y="226"/>
                </a:cubicBezTo>
              </a:path>
            </a:pathLst>
          </a:cu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3F5299-38EB-4A42-9C0C-A27FB53898D1}"/>
              </a:ext>
            </a:extLst>
          </p:cNvPr>
          <p:cNvSpPr txBox="1"/>
          <p:nvPr/>
        </p:nvSpPr>
        <p:spPr>
          <a:xfrm>
            <a:off x="588263" y="546603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Control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87A4EFF-C6D8-497D-B130-528D4C94F528}"/>
              </a:ext>
            </a:extLst>
          </p:cNvPr>
          <p:cNvSpPr txBox="1"/>
          <p:nvPr/>
        </p:nvSpPr>
        <p:spPr>
          <a:xfrm>
            <a:off x="5031881" y="546603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Visibility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4B72CF5-99A9-491B-AB9C-CEB13233605B}"/>
              </a:ext>
            </a:extLst>
          </p:cNvPr>
          <p:cNvSpPr txBox="1"/>
          <p:nvPr/>
        </p:nvSpPr>
        <p:spPr>
          <a:xfrm>
            <a:off x="2810072" y="546603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Environment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B14B9C8-4D6D-41C6-98D5-61A2CBFEE11B}"/>
              </a:ext>
            </a:extLst>
          </p:cNvPr>
          <p:cNvSpPr txBox="1"/>
          <p:nvPr/>
        </p:nvSpPr>
        <p:spPr>
          <a:xfrm>
            <a:off x="9475499" y="546603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Consumption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DF56C8-EA6B-4F4A-897B-80B15B39262F}"/>
              </a:ext>
            </a:extLst>
          </p:cNvPr>
          <p:cNvSpPr txBox="1"/>
          <p:nvPr/>
        </p:nvSpPr>
        <p:spPr>
          <a:xfrm>
            <a:off x="7253690" y="5466033"/>
            <a:ext cx="2094934" cy="441724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14000"/>
              </a:lnSpc>
              <a:spcBef>
                <a:spcPts val="2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 charset="0"/>
                <a:ea typeface="+mn-ea"/>
                <a:cs typeface="Segoe UI" charset="0"/>
              </a:rPr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205597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2FB852-FB09-4ADB-AD8D-1ED1D8629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5"/>
            <a:ext cx="5316711" cy="45923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Hierarchy built against AAD </a:t>
            </a:r>
            <a:r>
              <a:rPr lang="en-GB" dirty="0" err="1"/>
              <a:t>Tenanant</a:t>
            </a: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Collects related subscriptions together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D17721-837A-469D-B4F1-94632ADCD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Management Groups</a:t>
            </a: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993D3C2-B41F-4062-8A25-EE4DB148E0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2" t="6364" r="6253" b="7117"/>
          <a:stretch/>
        </p:blipFill>
        <p:spPr>
          <a:xfrm>
            <a:off x="6405024" y="1975596"/>
            <a:ext cx="5332977" cy="284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Marble PowerPoint" id="{DDEC60F4-78CC-4574-8B8A-00FBE46605B4}" vid="{13F061F7-8210-4AD2-956B-328571E368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lack Marble Document" ma:contentTypeID="0x010100AED4198795C7FE49B29C2076BD071E1900A7AA4E8FBE434C40BA00AE0463BD11C8" ma:contentTypeVersion="48" ma:contentTypeDescription="" ma:contentTypeScope="" ma:versionID="d7e77585b24d92a64fe5a381e5627615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96578f9f849a1175339d6d6e7d77686e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3.xml><?xml version="1.0" encoding="utf-8"?>
<?mso-contentType ?>
<SharedContentType xmlns="Microsoft.SharePoint.Taxonomy.ContentTypeSync" SourceId="613de2c2-ece5-413d-a54d-11a84cbe9590" ContentTypeId="0x010100AED4198795C7FE49B29C2076BD071E19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054F64-46EF-45BA-887A-8848AB3F1A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2523a-f6c8-4b58-93c0-559fd1563d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E5C231-F84E-40AB-853E-A10ACDAA9762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e9d2523a-f6c8-4b58-93c0-559fd1563d05"/>
  </ds:schemaRefs>
</ds:datastoreItem>
</file>

<file path=customXml/itemProps3.xml><?xml version="1.0" encoding="utf-8"?>
<ds:datastoreItem xmlns:ds="http://schemas.openxmlformats.org/officeDocument/2006/customXml" ds:itemID="{05730175-4132-4F71-AA09-1B791658D388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1747</TotalTime>
  <Words>383</Words>
  <Application>Microsoft Office PowerPoint</Application>
  <PresentationFormat>Widescreen</PresentationFormat>
  <Paragraphs>96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Rounded MT Bold</vt:lpstr>
      <vt:lpstr>Calibri</vt:lpstr>
      <vt:lpstr>Segoe</vt:lpstr>
      <vt:lpstr>Segoe UI</vt:lpstr>
      <vt:lpstr>Segoe UI Light</vt:lpstr>
      <vt:lpstr>Segoe UI Semibold</vt:lpstr>
      <vt:lpstr>Segoe UI Semilight</vt:lpstr>
      <vt:lpstr>Office Theme</vt:lpstr>
      <vt:lpstr>Getting Started with Azure Blueprints</vt:lpstr>
      <vt:lpstr>The Problem</vt:lpstr>
      <vt:lpstr>PowerPoint Presentation</vt:lpstr>
      <vt:lpstr>PowerPoint Presentation</vt:lpstr>
      <vt:lpstr>PowerPoint Presentation</vt:lpstr>
      <vt:lpstr>What are Azure Blueprints?</vt:lpstr>
      <vt:lpstr>PowerPoint Presentation</vt:lpstr>
      <vt:lpstr>Azure Governance Components</vt:lpstr>
      <vt:lpstr>Management Groups</vt:lpstr>
      <vt:lpstr>Collect subscriptions into hierarchies</vt:lpstr>
      <vt:lpstr>Azure Policy</vt:lpstr>
      <vt:lpstr>PowerPoint Presentation</vt:lpstr>
      <vt:lpstr>PowerPoint Presentation</vt:lpstr>
      <vt:lpstr>PowerPoint Presentation</vt:lpstr>
      <vt:lpstr>PowerPoint Presentation</vt:lpstr>
      <vt:lpstr>Blueprints</vt:lpstr>
      <vt:lpstr>How it works</vt:lpstr>
      <vt:lpstr>PowerPoint Presentation</vt:lpstr>
      <vt:lpstr>Combine Management Groups and Blueprints</vt:lpstr>
      <vt:lpstr>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aka.ms/GovernanceDocs -or- docs.microsoft.com/azure/governance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Layla Gladwin</dc:creator>
  <cp:lastModifiedBy>Rik Hepworth</cp:lastModifiedBy>
  <cp:revision>69</cp:revision>
  <cp:lastPrinted>2018-04-03T12:05:53Z</cp:lastPrinted>
  <dcterms:created xsi:type="dcterms:W3CDTF">2018-03-21T15:13:41Z</dcterms:created>
  <dcterms:modified xsi:type="dcterms:W3CDTF">2019-08-29T19:50:50Z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0x010100AED4198795C7FE49B29C2076BD071E1900A7AA4E8FBE434C40BA00AE0463BD11C8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</Properties>
</file>